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6070" autoAdjust="0"/>
  </p:normalViewPr>
  <p:slideViewPr>
    <p:cSldViewPr snapToGrid="0" snapToObjects="1">
      <p:cViewPr varScale="1">
        <p:scale>
          <a:sx n="78" d="100"/>
          <a:sy n="78" d="100"/>
        </p:scale>
        <p:origin x="127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nahPmi/My_Coursera_Repo/blob/ef7c6a854321fbf6a7eed4ff28369606a05425ba/Applied%20Data%20Science%20Capstone%20Project/SpaceX_Falcon_9_First_Stage_Landing_Prediction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nahPmi/My_Coursera_Repo/blob/9eeb98da70a2ab44a5baec1d50423dc9c586f7a4/Applied%20Data%20Science%20Capstone%20Project/SpaceX_Falcon_9_First_Stage_Landing_Prediction_(Exploring_and_Preparing_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nahPmi/My_Coursera_Repo/blob/60211f6d993e7db099662ff88fac650ce5e0f269/Applied%20Data%20Science%20Capstone%20Project/SpaceX_Falcon_9_First_Stage_Landing_Prediction_(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nahPmi/My_Coursera_Repo/blob/c3a2dc4390c98a851416e9b741b0fdd23f3890f0/Applied%20Data%20Science%20Capstone%20Project/Launch_Sites_Locations_Analysi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nahPmi/My_Coursera_Repo/blob/ed94597f3d4d9f83fc8f1b063bbd4307a8bd585a/Applied%20Data%20Science%20Capstone%20Project/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nahPmi/My_Coursera_Repo/blob/4bd192bd158670e6a0128426319c2331f944f36d/Applied%20Data%20Science%20Capstone%20Project/SpaceX_Falcon_9_First_Stage_Landing_Prediction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dataset_part_2.csv" TargetMode="External"/><Relationship Id="rId5" Type="http://schemas.openxmlformats.org/officeDocument/2006/relationships/hyperlink" Target="https://github.com/OnahPmi/My_Coursera_Repo/tree/main/Applied%20Data%20Science%20Capstone%20Project" TargetMode="External"/><Relationship Id="rId4" Type="http://schemas.openxmlformats.org/officeDocument/2006/relationships/hyperlink" Target="https://github.com/OnahPmi/My_Coursera_Repo/blob/d5b77e783860df1881edfb2928a567734b6549c9/Applied%20Data%20Science%20Capstone%20Project/spacex_launch_dash.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nahPmi/My_Coursera_Repo/blob/77b67417658e9ae94a8396e402942ed25b494e39/Applied%20Data%20Science%20Capstone%20Project/SpaceX_Falcon_9_First_Stage_Landing_Prediction_(SpaceX_API_call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nahPmi/My_Coursera_Repo/blob/aabcfb02e258a6ea82529b526d8daf1ee69238e4/Applied%20Data%20Science%20Capstone%20Project/SpaceX_Falcon_9_First_Stage_Landing_Prediction_(Web_scrapping_records_from_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Comic Sans MS" panose="030F0702030302020204" pitchFamily="66" charset="0"/>
                <a:ea typeface="SF Pro" pitchFamily="2" charset="0"/>
                <a:cs typeface="SF Pro" pitchFamily="2" charset="0"/>
              </a:rPr>
              <a:t>EMMANUEL ONAH</a:t>
            </a:r>
            <a:endParaRPr lang="en-US" dirty="0">
              <a:solidFill>
                <a:schemeClr val="bg2"/>
              </a:solidFill>
              <a:latin typeface="Comic Sans MS" panose="030F0702030302020204" pitchFamily="66" charset="0"/>
              <a:ea typeface="SF Pro" pitchFamily="2" charset="0"/>
              <a:cs typeface="SF Pro" pitchFamily="2" charset="0"/>
            </a:endParaRPr>
          </a:p>
          <a:p>
            <a:r>
              <a:rPr lang="en-US" dirty="0" smtClean="0">
                <a:solidFill>
                  <a:schemeClr val="bg2"/>
                </a:solidFill>
                <a:latin typeface="Comic Sans MS" panose="030F0702030302020204" pitchFamily="66" charset="0"/>
                <a:ea typeface="SF Pro" pitchFamily="2" charset="0"/>
                <a:cs typeface="SF Pro" pitchFamily="2" charset="0"/>
              </a:rPr>
              <a:t>10 March 2023</a:t>
            </a:r>
            <a:endParaRPr lang="en-US" dirty="0">
              <a:solidFill>
                <a:schemeClr val="bg2"/>
              </a:solidFill>
              <a:latin typeface="Comic Sans MS" panose="030F0702030302020204" pitchFamily="66"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522"/>
            <a:ext cx="5698523" cy="5448478"/>
          </a:xfrm>
          <a:prstGeom prst="rect">
            <a:avLst/>
          </a:prstGeom>
        </p:spPr>
        <p:txBody>
          <a:bodyPr/>
          <a:lstStyle/>
          <a:p>
            <a:r>
              <a:rPr lang="en-US" sz="2200" b="1" dirty="0" smtClean="0">
                <a:solidFill>
                  <a:schemeClr val="accent3">
                    <a:lumMod val="25000"/>
                  </a:schemeClr>
                </a:solidFill>
                <a:latin typeface="Comic Sans MS" panose="030F0702030302020204" pitchFamily="66" charset="0"/>
              </a:rPr>
              <a:t>The dataset was processed as follows:</a:t>
            </a:r>
          </a:p>
          <a:p>
            <a:pPr lvl="1"/>
            <a:r>
              <a:rPr lang="en-US" sz="1600" dirty="0" smtClean="0">
                <a:solidFill>
                  <a:schemeClr val="accent3">
                    <a:lumMod val="25000"/>
                  </a:schemeClr>
                </a:solidFill>
                <a:latin typeface="Comic Sans MS" panose="030F0702030302020204" pitchFamily="66" charset="0"/>
              </a:rPr>
              <a:t>Missing values were replaced with the mean value of the column.</a:t>
            </a:r>
          </a:p>
          <a:p>
            <a:pPr lvl="1"/>
            <a:r>
              <a:rPr lang="en-US" sz="1600" dirty="0" smtClean="0">
                <a:solidFill>
                  <a:schemeClr val="accent3">
                    <a:lumMod val="25000"/>
                  </a:schemeClr>
                </a:solidFill>
                <a:latin typeface="Comic Sans MS" panose="030F0702030302020204" pitchFamily="66" charset="0"/>
              </a:rPr>
              <a:t>Appropriate type conversion were done.</a:t>
            </a:r>
          </a:p>
          <a:p>
            <a:pPr lvl="1"/>
            <a:r>
              <a:rPr lang="en-US" sz="1600" dirty="0" smtClean="0">
                <a:solidFill>
                  <a:schemeClr val="accent3">
                    <a:lumMod val="25000"/>
                  </a:schemeClr>
                </a:solidFill>
                <a:latin typeface="Comic Sans MS" panose="030F0702030302020204" pitchFamily="66" charset="0"/>
              </a:rPr>
              <a:t>Number of launch on each site was calculated.</a:t>
            </a:r>
          </a:p>
          <a:p>
            <a:pPr lvl="1"/>
            <a:r>
              <a:rPr lang="en-US" sz="1600" dirty="0">
                <a:solidFill>
                  <a:schemeClr val="accent3">
                    <a:lumMod val="25000"/>
                  </a:schemeClr>
                </a:solidFill>
                <a:latin typeface="Comic Sans MS" panose="030F0702030302020204" pitchFamily="66" charset="0"/>
              </a:rPr>
              <a:t>Number and occurrence of each orbit was calculated</a:t>
            </a:r>
            <a:r>
              <a:rPr lang="en-US" sz="1600" dirty="0" smtClean="0">
                <a:solidFill>
                  <a:schemeClr val="accent3">
                    <a:lumMod val="25000"/>
                  </a:schemeClr>
                </a:solidFill>
                <a:latin typeface="Comic Sans MS" panose="030F0702030302020204" pitchFamily="66" charset="0"/>
              </a:rPr>
              <a:t>.</a:t>
            </a:r>
          </a:p>
          <a:p>
            <a:pPr lvl="1"/>
            <a:r>
              <a:rPr lang="en-US" sz="1600" dirty="0" smtClean="0">
                <a:solidFill>
                  <a:schemeClr val="accent3">
                    <a:lumMod val="25000"/>
                  </a:schemeClr>
                </a:solidFill>
                <a:latin typeface="Comic Sans MS" panose="030F0702030302020204" pitchFamily="66" charset="0"/>
              </a:rPr>
              <a:t>Number and occurrence of mission outcome per orbit type was calculated</a:t>
            </a:r>
          </a:p>
          <a:p>
            <a:pPr lvl="1"/>
            <a:r>
              <a:rPr lang="en-US" sz="1600" dirty="0" smtClean="0">
                <a:solidFill>
                  <a:schemeClr val="accent3">
                    <a:lumMod val="25000"/>
                  </a:schemeClr>
                </a:solidFill>
                <a:latin typeface="Comic Sans MS" panose="030F0702030302020204" pitchFamily="66" charset="0"/>
              </a:rPr>
              <a:t>Outcome labels (“1” for Successful outcome and “0” for bad outcome) was created.</a:t>
            </a:r>
            <a:endParaRPr lang="en-US" sz="1600" dirty="0">
              <a:solidFill>
                <a:schemeClr val="accent3">
                  <a:lumMod val="25000"/>
                </a:schemeClr>
              </a:solidFill>
              <a:latin typeface="Comic Sans MS" panose="030F0702030302020204" pitchFamily="66" charset="0"/>
            </a:endParaRPr>
          </a:p>
          <a:p>
            <a:r>
              <a:rPr lang="en-US" sz="1800" dirty="0">
                <a:solidFill>
                  <a:schemeClr val="accent3">
                    <a:lumMod val="25000"/>
                  </a:schemeClr>
                </a:solidFill>
                <a:latin typeface="Comic Sans MS" panose="030F0702030302020204" pitchFamily="66" charset="0"/>
              </a:rPr>
              <a:t>The link to the GitHub repo where the </a:t>
            </a:r>
            <a:r>
              <a:rPr lang="en-US" sz="1800" dirty="0" smtClean="0">
                <a:solidFill>
                  <a:schemeClr val="accent3">
                    <a:lumMod val="25000"/>
                  </a:schemeClr>
                </a:solidFill>
                <a:latin typeface="Comic Sans MS" panose="030F0702030302020204" pitchFamily="66" charset="0"/>
              </a:rPr>
              <a:t>completed </a:t>
            </a:r>
            <a:r>
              <a:rPr lang="en-US" sz="1800" dirty="0">
                <a:solidFill>
                  <a:schemeClr val="accent3">
                    <a:lumMod val="25000"/>
                  </a:schemeClr>
                </a:solidFill>
                <a:latin typeface="Comic Sans MS" panose="030F0702030302020204" pitchFamily="66" charset="0"/>
              </a:rPr>
              <a:t>data wrangling related </a:t>
            </a:r>
            <a:r>
              <a:rPr lang="en-US" sz="1800" dirty="0" smtClean="0">
                <a:solidFill>
                  <a:schemeClr val="accent3">
                    <a:lumMod val="25000"/>
                  </a:schemeClr>
                </a:solidFill>
                <a:latin typeface="Comic Sans MS" panose="030F0702030302020204" pitchFamily="66" charset="0"/>
              </a:rPr>
              <a:t>notebooks</a:t>
            </a:r>
            <a:r>
              <a:rPr lang="en-US" sz="1800" dirty="0">
                <a:solidFill>
                  <a:schemeClr val="accent3">
                    <a:lumMod val="25000"/>
                  </a:schemeClr>
                </a:solidFill>
                <a:latin typeface="Comic Sans MS" panose="030F0702030302020204" pitchFamily="66" charset="0"/>
              </a:rPr>
              <a:t> </a:t>
            </a:r>
            <a:r>
              <a:rPr lang="en-US" sz="1800" dirty="0" smtClean="0">
                <a:solidFill>
                  <a:schemeClr val="accent3">
                    <a:lumMod val="25000"/>
                  </a:schemeClr>
                </a:solidFill>
                <a:latin typeface="Comic Sans MS" panose="030F0702030302020204" pitchFamily="66" charset="0"/>
              </a:rPr>
              <a:t>was hosted is given below:</a:t>
            </a:r>
            <a:r>
              <a:rPr lang="en-US" sz="1800" b="1" dirty="0">
                <a:solidFill>
                  <a:schemeClr val="accent3">
                    <a:lumMod val="25000"/>
                  </a:schemeClr>
                </a:solidFill>
                <a:latin typeface="Comic Sans MS" panose="030F0702030302020204" pitchFamily="66" charset="0"/>
              </a:rPr>
              <a:t/>
            </a:r>
            <a:br>
              <a:rPr lang="en-US" sz="1800" b="1" dirty="0">
                <a:solidFill>
                  <a:schemeClr val="accent3">
                    <a:lumMod val="25000"/>
                  </a:schemeClr>
                </a:solidFill>
                <a:latin typeface="Comic Sans MS" panose="030F0702030302020204" pitchFamily="66" charset="0"/>
              </a:rPr>
            </a:br>
            <a:r>
              <a:rPr lang="en-US" sz="1800" b="1" dirty="0">
                <a:solidFill>
                  <a:schemeClr val="accent3">
                    <a:lumMod val="25000"/>
                  </a:schemeClr>
                </a:solidFill>
                <a:latin typeface="Comic Sans MS" panose="030F0702030302020204" pitchFamily="66" charset="0"/>
                <a:hlinkClick r:id="rId3"/>
              </a:rPr>
              <a:t>https://github.com/OnahPmi/My_Coursera_Repo/blob/ef7c6a854321fbf6a7eed4ff28369606a05425ba/Applied%20Data%20Science%20Capstone%20Project/SpaceX_Falcon_9_First_Stage_Landing_Prediction_(Data_wrangling).</a:t>
            </a:r>
            <a:r>
              <a:rPr lang="en-US" sz="1800" b="1" dirty="0" smtClean="0">
                <a:solidFill>
                  <a:schemeClr val="accent3">
                    <a:lumMod val="25000"/>
                  </a:schemeClr>
                </a:solidFill>
                <a:latin typeface="Comic Sans MS" panose="030F0702030302020204" pitchFamily="66" charset="0"/>
                <a:hlinkClick r:id="rId3"/>
              </a:rPr>
              <a:t>ipynb</a:t>
            </a:r>
            <a:r>
              <a:rPr lang="en-US" sz="1800" b="1" dirty="0" smtClean="0">
                <a:solidFill>
                  <a:schemeClr val="accent3">
                    <a:lumMod val="25000"/>
                  </a:schemeClr>
                </a:solidFill>
                <a:latin typeface="Comic Sans MS" panose="030F0702030302020204" pitchFamily="66" charset="0"/>
              </a:rPr>
              <a:t> </a:t>
            </a:r>
            <a:endParaRPr lang="en-US" sz="1800" dirty="0">
              <a:latin typeface="Comic Sans MS" panose="030F0702030302020204" pitchFamily="66"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111" name="Group 110"/>
          <p:cNvGrpSpPr/>
          <p:nvPr/>
        </p:nvGrpSpPr>
        <p:grpSpPr>
          <a:xfrm>
            <a:off x="6468533" y="1409522"/>
            <a:ext cx="5108223" cy="5206892"/>
            <a:chOff x="6637865" y="1487469"/>
            <a:chExt cx="5108223" cy="5206892"/>
          </a:xfrm>
        </p:grpSpPr>
        <p:sp>
          <p:nvSpPr>
            <p:cNvPr id="2" name="Rounded Rectangle 1"/>
            <p:cNvSpPr/>
            <p:nvPr/>
          </p:nvSpPr>
          <p:spPr>
            <a:xfrm>
              <a:off x="6637866" y="1487469"/>
              <a:ext cx="1851378" cy="5886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1. Loading the dataset</a:t>
              </a:r>
              <a:endParaRPr lang="en-US" sz="1600" dirty="0">
                <a:latin typeface="Comic Sans MS" panose="030F0702030302020204" pitchFamily="66" charset="0"/>
              </a:endParaRPr>
            </a:p>
          </p:txBody>
        </p:sp>
        <p:sp>
          <p:nvSpPr>
            <p:cNvPr id="6" name="Rounded Rectangle 5"/>
            <p:cNvSpPr/>
            <p:nvPr/>
          </p:nvSpPr>
          <p:spPr>
            <a:xfrm>
              <a:off x="9448800" y="1793088"/>
              <a:ext cx="2240844" cy="8141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2. Handling missing values and type conversion</a:t>
              </a:r>
              <a:endParaRPr lang="en-US" sz="1600" dirty="0">
                <a:latin typeface="Comic Sans MS" panose="030F0702030302020204" pitchFamily="66" charset="0"/>
              </a:endParaRPr>
            </a:p>
          </p:txBody>
        </p:sp>
        <p:sp>
          <p:nvSpPr>
            <p:cNvPr id="7" name="Rounded Rectangle 6"/>
            <p:cNvSpPr/>
            <p:nvPr/>
          </p:nvSpPr>
          <p:spPr>
            <a:xfrm>
              <a:off x="9448800" y="2909906"/>
              <a:ext cx="2235198" cy="8299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3. Calculating number of launch on each site</a:t>
              </a:r>
              <a:endParaRPr lang="en-US" sz="1600" dirty="0">
                <a:latin typeface="Comic Sans MS" panose="030F0702030302020204" pitchFamily="66" charset="0"/>
              </a:endParaRPr>
            </a:p>
          </p:txBody>
        </p:sp>
        <p:sp>
          <p:nvSpPr>
            <p:cNvPr id="9" name="Rounded Rectangle 8"/>
            <p:cNvSpPr/>
            <p:nvPr/>
          </p:nvSpPr>
          <p:spPr>
            <a:xfrm>
              <a:off x="6637865" y="3143377"/>
              <a:ext cx="2302933" cy="8692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4. Calculating number and occurrence of each orbit</a:t>
              </a:r>
              <a:endParaRPr lang="en-US" sz="1600" dirty="0">
                <a:latin typeface="Comic Sans MS" panose="030F0702030302020204" pitchFamily="66" charset="0"/>
              </a:endParaRPr>
            </a:p>
          </p:txBody>
        </p:sp>
        <p:sp>
          <p:nvSpPr>
            <p:cNvPr id="10" name="Rounded Rectangle 9"/>
            <p:cNvSpPr/>
            <p:nvPr/>
          </p:nvSpPr>
          <p:spPr>
            <a:xfrm>
              <a:off x="9392355" y="4347813"/>
              <a:ext cx="2353733" cy="12160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6. Labelling the outcomes as 1  for successful landing and 0 for failure</a:t>
              </a:r>
              <a:endParaRPr lang="en-US" sz="1600" dirty="0">
                <a:latin typeface="Comic Sans MS" panose="030F0702030302020204" pitchFamily="66" charset="0"/>
              </a:endParaRPr>
            </a:p>
          </p:txBody>
        </p:sp>
        <p:sp>
          <p:nvSpPr>
            <p:cNvPr id="11" name="Rounded Rectangle 10"/>
            <p:cNvSpPr/>
            <p:nvPr/>
          </p:nvSpPr>
          <p:spPr>
            <a:xfrm>
              <a:off x="6637866" y="4557048"/>
              <a:ext cx="2302933" cy="7975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5. Calculate the mission outcome per orbit</a:t>
              </a:r>
              <a:endParaRPr lang="en-US" sz="1600" dirty="0">
                <a:latin typeface="Comic Sans MS" panose="030F0702030302020204" pitchFamily="66" charset="0"/>
              </a:endParaRPr>
            </a:p>
          </p:txBody>
        </p:sp>
        <p:cxnSp>
          <p:nvCxnSpPr>
            <p:cNvPr id="12" name="Straight Arrow Connector 11"/>
            <p:cNvCxnSpPr>
              <a:stCxn id="2" idx="3"/>
              <a:endCxn id="6" idx="1"/>
            </p:cNvCxnSpPr>
            <p:nvPr/>
          </p:nvCxnSpPr>
          <p:spPr>
            <a:xfrm>
              <a:off x="8489244" y="1781775"/>
              <a:ext cx="959556" cy="418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7" idx="0"/>
            </p:cNvCxnSpPr>
            <p:nvPr/>
          </p:nvCxnSpPr>
          <p:spPr>
            <a:xfrm flipH="1">
              <a:off x="10566399" y="2607264"/>
              <a:ext cx="2823" cy="30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1"/>
              <a:endCxn id="9" idx="3"/>
            </p:cNvCxnSpPr>
            <p:nvPr/>
          </p:nvCxnSpPr>
          <p:spPr>
            <a:xfrm flipH="1">
              <a:off x="8940798" y="3324875"/>
              <a:ext cx="508002" cy="253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7789332" y="4012621"/>
              <a:ext cx="1" cy="544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3"/>
              <a:endCxn id="10" idx="1"/>
            </p:cNvCxnSpPr>
            <p:nvPr/>
          </p:nvCxnSpPr>
          <p:spPr>
            <a:xfrm>
              <a:off x="8940799" y="4955822"/>
              <a:ext cx="451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9420578" y="5972927"/>
              <a:ext cx="2297287" cy="7214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7. Saving </a:t>
              </a:r>
              <a:r>
                <a:rPr lang="en-US" sz="1600" dirty="0">
                  <a:latin typeface="Comic Sans MS" panose="030F0702030302020204" pitchFamily="66" charset="0"/>
                </a:rPr>
                <a:t>the </a:t>
              </a:r>
              <a:r>
                <a:rPr lang="en-US" sz="1600" dirty="0" smtClean="0">
                  <a:latin typeface="Comic Sans MS" panose="030F0702030302020204" pitchFamily="66" charset="0"/>
                </a:rPr>
                <a:t>dataset </a:t>
              </a:r>
              <a:r>
                <a:rPr lang="en-US" sz="1600" dirty="0">
                  <a:latin typeface="Comic Sans MS" panose="030F0702030302020204" pitchFamily="66" charset="0"/>
                </a:rPr>
                <a:t>to a CSV file</a:t>
              </a:r>
            </a:p>
          </p:txBody>
        </p:sp>
        <p:cxnSp>
          <p:nvCxnSpPr>
            <p:cNvPr id="108" name="Straight Arrow Connector 107"/>
            <p:cNvCxnSpPr>
              <a:stCxn id="10" idx="2"/>
              <a:endCxn id="106" idx="0"/>
            </p:cNvCxnSpPr>
            <p:nvPr/>
          </p:nvCxnSpPr>
          <p:spPr>
            <a:xfrm>
              <a:off x="10569222" y="5563830"/>
              <a:ext cx="0" cy="409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448800" y="6455480"/>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smtClean="0">
                <a:solidFill>
                  <a:schemeClr val="accent3">
                    <a:lumMod val="25000"/>
                  </a:schemeClr>
                </a:solidFill>
                <a:latin typeface="Comic Sans MS" panose="030F0702030302020204" pitchFamily="66" charset="0"/>
              </a:rPr>
              <a:t>“Categorical”, “scatter” and “line” plots were generated to find some pertains in the data.  Pandas, </a:t>
            </a:r>
            <a:r>
              <a:rPr lang="en-US" sz="2400" dirty="0" err="1" smtClean="0">
                <a:solidFill>
                  <a:schemeClr val="accent3">
                    <a:lumMod val="25000"/>
                  </a:schemeClr>
                </a:solidFill>
                <a:latin typeface="Comic Sans MS" panose="030F0702030302020204" pitchFamily="66" charset="0"/>
              </a:rPr>
              <a:t>Seaborn</a:t>
            </a:r>
            <a:r>
              <a:rPr lang="en-US" sz="2400" dirty="0" smtClean="0">
                <a:solidFill>
                  <a:schemeClr val="accent3">
                    <a:lumMod val="25000"/>
                  </a:schemeClr>
                </a:solidFill>
                <a:latin typeface="Comic Sans MS" panose="030F0702030302020204" pitchFamily="66" charset="0"/>
              </a:rPr>
              <a:t>, and </a:t>
            </a:r>
            <a:r>
              <a:rPr lang="en-US" sz="2400" dirty="0" err="1" smtClean="0">
                <a:solidFill>
                  <a:schemeClr val="accent3">
                    <a:lumMod val="25000"/>
                  </a:schemeClr>
                </a:solidFill>
                <a:latin typeface="Comic Sans MS" panose="030F0702030302020204" pitchFamily="66" charset="0"/>
              </a:rPr>
              <a:t>Matplotlib</a:t>
            </a:r>
            <a:r>
              <a:rPr lang="en-US" sz="2400" dirty="0" smtClean="0">
                <a:solidFill>
                  <a:schemeClr val="accent3">
                    <a:lumMod val="25000"/>
                  </a:schemeClr>
                </a:solidFill>
                <a:latin typeface="Comic Sans MS" panose="030F0702030302020204" pitchFamily="66" charset="0"/>
              </a:rPr>
              <a:t> were used for the exploratory data analysis (EDA).</a:t>
            </a:r>
            <a:endParaRPr lang="en-US" sz="2400" dirty="0">
              <a:solidFill>
                <a:schemeClr val="accent3">
                  <a:lumMod val="25000"/>
                </a:schemeClr>
              </a:solidFill>
              <a:latin typeface="Comic Sans MS" panose="030F0702030302020204" pitchFamily="66" charset="0"/>
            </a:endParaRPr>
          </a:p>
          <a:p>
            <a:pPr>
              <a:lnSpc>
                <a:spcPct val="100000"/>
              </a:lnSpc>
              <a:spcBef>
                <a:spcPts val="1400"/>
              </a:spcBef>
            </a:pPr>
            <a:r>
              <a:rPr lang="en-US" sz="2400" dirty="0">
                <a:solidFill>
                  <a:schemeClr val="accent3">
                    <a:lumMod val="25000"/>
                  </a:schemeClr>
                </a:solidFill>
                <a:latin typeface="Comic Sans MS" panose="030F0702030302020204" pitchFamily="66" charset="0"/>
              </a:rPr>
              <a:t>The link to the GitHub repo where the completed exploratory data </a:t>
            </a:r>
            <a:r>
              <a:rPr lang="en-US" sz="2400" dirty="0" smtClean="0">
                <a:solidFill>
                  <a:schemeClr val="accent3">
                    <a:lumMod val="25000"/>
                  </a:schemeClr>
                </a:solidFill>
                <a:latin typeface="Comic Sans MS" panose="030F0702030302020204" pitchFamily="66" charset="0"/>
              </a:rPr>
              <a:t>analysis, </a:t>
            </a:r>
            <a:r>
              <a:rPr lang="en-US" sz="2400" dirty="0">
                <a:solidFill>
                  <a:schemeClr val="accent3">
                    <a:lumMod val="25000"/>
                  </a:schemeClr>
                </a:solidFill>
                <a:latin typeface="Comic Sans MS" panose="030F0702030302020204" pitchFamily="66" charset="0"/>
              </a:rPr>
              <a:t>data preparation and feature engineering notebook was hosted is given below:</a:t>
            </a:r>
            <a:br>
              <a:rPr lang="en-US" sz="2400" dirty="0">
                <a:solidFill>
                  <a:schemeClr val="accent3">
                    <a:lumMod val="25000"/>
                  </a:schemeClr>
                </a:solidFill>
                <a:latin typeface="Comic Sans MS" panose="030F0702030302020204" pitchFamily="66" charset="0"/>
              </a:rPr>
            </a:br>
            <a:r>
              <a:rPr lang="en-US" sz="2400" dirty="0">
                <a:solidFill>
                  <a:schemeClr val="accent3">
                    <a:lumMod val="25000"/>
                  </a:schemeClr>
                </a:solidFill>
                <a:latin typeface="Comic Sans MS" panose="030F0702030302020204" pitchFamily="66" charset="0"/>
                <a:hlinkClick r:id="rId3"/>
              </a:rPr>
              <a:t>https://github.com/OnahPmi/My_Coursera_Repo/blob/9eeb98da70a2ab44a5baec1d50423dc9c586f7a4/Applied%20Data%20Science%20Capstone%20Project/SpaceX_Falcon_9_First_Stage_Landing_Prediction_(Exploring_and_Preparing_Data).</a:t>
            </a:r>
            <a:r>
              <a:rPr lang="en-US" sz="2400" dirty="0" smtClean="0">
                <a:solidFill>
                  <a:schemeClr val="accent3">
                    <a:lumMod val="25000"/>
                  </a:schemeClr>
                </a:solidFill>
                <a:latin typeface="Comic Sans MS" panose="030F0702030302020204" pitchFamily="66" charset="0"/>
                <a:hlinkClick r:id="rId3"/>
              </a:rPr>
              <a:t>ipynb</a:t>
            </a:r>
            <a:r>
              <a:rPr lang="en-US" sz="2400" dirty="0" smtClean="0">
                <a:solidFill>
                  <a:schemeClr val="accent3">
                    <a:lumMod val="25000"/>
                  </a:schemeClr>
                </a:solidFill>
                <a:latin typeface="Comic Sans MS" panose="030F0702030302020204" pitchFamily="66" charset="0"/>
              </a:rPr>
              <a:t> </a:t>
            </a:r>
            <a:br>
              <a:rPr lang="en-US" sz="2400" dirty="0" smtClean="0">
                <a:solidFill>
                  <a:schemeClr val="accent3">
                    <a:lumMod val="25000"/>
                  </a:schemeClr>
                </a:solidFill>
                <a:latin typeface="Comic Sans MS" panose="030F0702030302020204" pitchFamily="66" charset="0"/>
              </a:rPr>
            </a:b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0800"/>
            <a:ext cx="10515601" cy="5505355"/>
          </a:xfrm>
          <a:prstGeom prst="rect">
            <a:avLst/>
          </a:prstGeom>
        </p:spPr>
        <p:txBody>
          <a:bodyPr lIns="91440" tIns="45720" rIns="91440" bIns="45720" anchor="t"/>
          <a:lstStyle/>
          <a:p>
            <a:pPr>
              <a:lnSpc>
                <a:spcPct val="100000"/>
              </a:lnSpc>
              <a:spcBef>
                <a:spcPts val="1400"/>
              </a:spcBef>
            </a:pPr>
            <a:r>
              <a:rPr lang="en-US" sz="2200" b="1" dirty="0" smtClean="0">
                <a:solidFill>
                  <a:schemeClr val="accent3">
                    <a:lumMod val="25000"/>
                  </a:schemeClr>
                </a:solidFill>
                <a:latin typeface="Abadi"/>
              </a:rPr>
              <a:t>The following are the </a:t>
            </a:r>
            <a:r>
              <a:rPr lang="en-US" sz="2200" b="1" dirty="0">
                <a:solidFill>
                  <a:schemeClr val="accent3">
                    <a:lumMod val="25000"/>
                  </a:schemeClr>
                </a:solidFill>
                <a:latin typeface="Abadi"/>
              </a:rPr>
              <a:t>SQL </a:t>
            </a:r>
            <a:r>
              <a:rPr lang="en-US" sz="2200" b="1" dirty="0" smtClean="0">
                <a:solidFill>
                  <a:schemeClr val="accent3">
                    <a:lumMod val="25000"/>
                  </a:schemeClr>
                </a:solidFill>
                <a:latin typeface="Abadi"/>
              </a:rPr>
              <a:t>queries performed:</a:t>
            </a:r>
            <a:r>
              <a:rPr lang="en-US" sz="2200" dirty="0" smtClean="0">
                <a:solidFill>
                  <a:schemeClr val="accent3">
                    <a:lumMod val="25000"/>
                  </a:schemeClr>
                </a:solidFill>
                <a:latin typeface="Abadi"/>
              </a:rPr>
              <a:t/>
            </a:r>
            <a:br>
              <a:rPr lang="en-US" sz="2200" dirty="0" smtClean="0">
                <a:solidFill>
                  <a:schemeClr val="accent3">
                    <a:lumMod val="25000"/>
                  </a:schemeClr>
                </a:solidFill>
                <a:latin typeface="Abadi"/>
              </a:rPr>
            </a:br>
            <a:endParaRPr lang="en-US" sz="2200" dirty="0" smtClean="0">
              <a:solidFill>
                <a:schemeClr val="accent3">
                  <a:lumMod val="25000"/>
                </a:schemeClr>
              </a:solidFill>
              <a:latin typeface="Abadi"/>
            </a:endParaRPr>
          </a:p>
          <a:p>
            <a:pPr lvl="1">
              <a:lnSpc>
                <a:spcPct val="100000"/>
              </a:lnSpc>
              <a:spcBef>
                <a:spcPts val="0"/>
              </a:spcBef>
            </a:pPr>
            <a:r>
              <a:rPr lang="en-US" sz="1400" dirty="0">
                <a:latin typeface="Comic Sans MS" panose="030F0702030302020204" pitchFamily="66" charset="0"/>
              </a:rPr>
              <a:t>Display the names of the unique launch sites in the space </a:t>
            </a:r>
            <a:r>
              <a:rPr lang="en-US" sz="1400" dirty="0" smtClean="0">
                <a:latin typeface="Comic Sans MS" panose="030F0702030302020204" pitchFamily="66" charset="0"/>
              </a:rPr>
              <a:t>mission</a:t>
            </a:r>
          </a:p>
          <a:p>
            <a:pPr lvl="1">
              <a:lnSpc>
                <a:spcPct val="100000"/>
              </a:lnSpc>
              <a:spcBef>
                <a:spcPts val="0"/>
              </a:spcBef>
            </a:pPr>
            <a:r>
              <a:rPr lang="en-US" sz="1400" dirty="0">
                <a:latin typeface="Comic Sans MS" panose="030F0702030302020204" pitchFamily="66" charset="0"/>
              </a:rPr>
              <a:t>Display 5 records where launch sites begin with the string </a:t>
            </a:r>
            <a:r>
              <a:rPr lang="en-US" sz="1400" dirty="0" smtClean="0">
                <a:latin typeface="Comic Sans MS" panose="030F0702030302020204" pitchFamily="66" charset="0"/>
              </a:rPr>
              <a:t>'CCA‘</a:t>
            </a:r>
          </a:p>
          <a:p>
            <a:pPr lvl="1">
              <a:lnSpc>
                <a:spcPct val="100000"/>
              </a:lnSpc>
              <a:spcBef>
                <a:spcPts val="0"/>
              </a:spcBef>
            </a:pPr>
            <a:r>
              <a:rPr lang="en-US" sz="1400" dirty="0">
                <a:latin typeface="Comic Sans MS" panose="030F0702030302020204" pitchFamily="66" charset="0"/>
              </a:rPr>
              <a:t>Display the total payload mass carried by boosters launched by NASA (CRS)</a:t>
            </a:r>
          </a:p>
          <a:p>
            <a:pPr lvl="1">
              <a:lnSpc>
                <a:spcPct val="100000"/>
              </a:lnSpc>
              <a:spcBef>
                <a:spcPts val="0"/>
              </a:spcBef>
            </a:pPr>
            <a:r>
              <a:rPr lang="en-US" sz="1400" dirty="0">
                <a:latin typeface="Comic Sans MS" panose="030F0702030302020204" pitchFamily="66" charset="0"/>
              </a:rPr>
              <a:t>Display average payload mass carried by booster version F9 v1.1</a:t>
            </a:r>
          </a:p>
          <a:p>
            <a:pPr lvl="1">
              <a:lnSpc>
                <a:spcPct val="100000"/>
              </a:lnSpc>
              <a:spcBef>
                <a:spcPts val="0"/>
              </a:spcBef>
            </a:pPr>
            <a:r>
              <a:rPr lang="en-US" sz="1400" dirty="0">
                <a:latin typeface="Comic Sans MS" panose="030F0702030302020204" pitchFamily="66" charset="0"/>
              </a:rPr>
              <a:t>List the date when the first </a:t>
            </a:r>
            <a:r>
              <a:rPr lang="en-US" sz="1400" dirty="0" smtClean="0">
                <a:latin typeface="Comic Sans MS" panose="030F0702030302020204" pitchFamily="66" charset="0"/>
              </a:rPr>
              <a:t>successful </a:t>
            </a:r>
            <a:r>
              <a:rPr lang="en-US" sz="1400" dirty="0">
                <a:latin typeface="Comic Sans MS" panose="030F0702030302020204" pitchFamily="66" charset="0"/>
              </a:rPr>
              <a:t>landing outcome in ground pad was </a:t>
            </a:r>
            <a:r>
              <a:rPr lang="en-US" sz="1400" dirty="0" smtClean="0">
                <a:latin typeface="Comic Sans MS" panose="030F0702030302020204" pitchFamily="66" charset="0"/>
              </a:rPr>
              <a:t>achieved.</a:t>
            </a:r>
          </a:p>
          <a:p>
            <a:pPr lvl="1">
              <a:lnSpc>
                <a:spcPct val="100000"/>
              </a:lnSpc>
              <a:spcBef>
                <a:spcPts val="0"/>
              </a:spcBef>
            </a:pPr>
            <a:r>
              <a:rPr lang="en-US" sz="1400" dirty="0">
                <a:latin typeface="Comic Sans MS" panose="030F0702030302020204" pitchFamily="66" charset="0"/>
              </a:rPr>
              <a:t>List the names of the boosters which have success in drone ship and have payload mass greater than 4000 but less than </a:t>
            </a:r>
            <a:r>
              <a:rPr lang="en-US" sz="1400" dirty="0" smtClean="0">
                <a:latin typeface="Comic Sans MS" panose="030F0702030302020204" pitchFamily="66" charset="0"/>
              </a:rPr>
              <a:t>6000</a:t>
            </a:r>
          </a:p>
          <a:p>
            <a:pPr lvl="1">
              <a:lnSpc>
                <a:spcPct val="100000"/>
              </a:lnSpc>
              <a:spcBef>
                <a:spcPts val="0"/>
              </a:spcBef>
            </a:pPr>
            <a:r>
              <a:rPr lang="en-US" sz="1400" dirty="0">
                <a:latin typeface="Comic Sans MS" panose="030F0702030302020204" pitchFamily="66" charset="0"/>
              </a:rPr>
              <a:t>List the total number of successful and failure mission </a:t>
            </a:r>
            <a:r>
              <a:rPr lang="en-US" sz="1400" dirty="0" smtClean="0">
                <a:latin typeface="Comic Sans MS" panose="030F0702030302020204" pitchFamily="66" charset="0"/>
              </a:rPr>
              <a:t>outcomes</a:t>
            </a:r>
          </a:p>
          <a:p>
            <a:pPr lvl="1">
              <a:lnSpc>
                <a:spcPct val="100000"/>
              </a:lnSpc>
              <a:spcBef>
                <a:spcPts val="0"/>
              </a:spcBef>
            </a:pPr>
            <a:r>
              <a:rPr lang="en-US" sz="1400" dirty="0">
                <a:latin typeface="Comic Sans MS" panose="030F0702030302020204" pitchFamily="66" charset="0"/>
              </a:rPr>
              <a:t>List the names of the </a:t>
            </a:r>
            <a:r>
              <a:rPr lang="en-US" sz="1400" dirty="0" err="1" smtClean="0">
                <a:latin typeface="Comic Sans MS" panose="030F0702030302020204" pitchFamily="66" charset="0"/>
              </a:rPr>
              <a:t>booster_versions</a:t>
            </a:r>
            <a:r>
              <a:rPr lang="en-US" sz="1400" dirty="0" smtClean="0">
                <a:latin typeface="Comic Sans MS" panose="030F0702030302020204" pitchFamily="66" charset="0"/>
              </a:rPr>
              <a:t> </a:t>
            </a:r>
            <a:r>
              <a:rPr lang="en-US" sz="1400" dirty="0">
                <a:latin typeface="Comic Sans MS" panose="030F0702030302020204" pitchFamily="66" charset="0"/>
              </a:rPr>
              <a:t>which have carried the maximum payload mass. Use a </a:t>
            </a:r>
            <a:r>
              <a:rPr lang="en-US" sz="1400" dirty="0" smtClean="0">
                <a:latin typeface="Comic Sans MS" panose="030F0702030302020204" pitchFamily="66" charset="0"/>
              </a:rPr>
              <a:t>subquery</a:t>
            </a:r>
          </a:p>
          <a:p>
            <a:pPr lvl="1">
              <a:lnSpc>
                <a:spcPct val="100000"/>
              </a:lnSpc>
              <a:spcBef>
                <a:spcPts val="0"/>
              </a:spcBef>
            </a:pPr>
            <a:r>
              <a:rPr lang="en-US" sz="1400" dirty="0">
                <a:latin typeface="Comic Sans MS" panose="030F0702030302020204" pitchFamily="66" charset="0"/>
              </a:rPr>
              <a:t>List the records which will display the month names, failure </a:t>
            </a:r>
            <a:r>
              <a:rPr lang="en-US" sz="1400" dirty="0" err="1">
                <a:latin typeface="Comic Sans MS" panose="030F0702030302020204" pitchFamily="66" charset="0"/>
              </a:rPr>
              <a:t>landing_outcomes</a:t>
            </a:r>
            <a:r>
              <a:rPr lang="en-US" sz="1400" dirty="0">
                <a:latin typeface="Comic Sans MS" panose="030F0702030302020204" pitchFamily="66" charset="0"/>
              </a:rPr>
              <a:t> in drone ship ,booster versions, </a:t>
            </a:r>
            <a:r>
              <a:rPr lang="en-US" sz="1400" dirty="0" err="1">
                <a:latin typeface="Comic Sans MS" panose="030F0702030302020204" pitchFamily="66" charset="0"/>
              </a:rPr>
              <a:t>launch_site</a:t>
            </a:r>
            <a:r>
              <a:rPr lang="en-US" sz="1400" dirty="0">
                <a:latin typeface="Comic Sans MS" panose="030F0702030302020204" pitchFamily="66" charset="0"/>
              </a:rPr>
              <a:t> for the months in year 2015</a:t>
            </a:r>
            <a:r>
              <a:rPr lang="en-US" sz="1400" dirty="0" smtClean="0">
                <a:latin typeface="Comic Sans MS" panose="030F0702030302020204" pitchFamily="66" charset="0"/>
              </a:rPr>
              <a:t>.</a:t>
            </a:r>
          </a:p>
          <a:p>
            <a:pPr lvl="1">
              <a:lnSpc>
                <a:spcPct val="100000"/>
              </a:lnSpc>
              <a:spcBef>
                <a:spcPts val="0"/>
              </a:spcBef>
            </a:pPr>
            <a:r>
              <a:rPr lang="en-US" sz="1400" dirty="0">
                <a:latin typeface="Comic Sans MS" panose="030F0702030302020204" pitchFamily="66" charset="0"/>
              </a:rPr>
              <a:t>Rank the count of successful </a:t>
            </a:r>
            <a:r>
              <a:rPr lang="en-US" sz="1400" dirty="0" err="1">
                <a:latin typeface="Comic Sans MS" panose="030F0702030302020204" pitchFamily="66" charset="0"/>
              </a:rPr>
              <a:t>landing_outcomes</a:t>
            </a:r>
            <a:r>
              <a:rPr lang="en-US" sz="1400" dirty="0">
                <a:latin typeface="Comic Sans MS" panose="030F0702030302020204" pitchFamily="66" charset="0"/>
              </a:rPr>
              <a:t> between the date 04-06-2010 and 20-03-2017 in descending </a:t>
            </a:r>
            <a:r>
              <a:rPr lang="en-US" sz="1400" dirty="0" smtClean="0">
                <a:latin typeface="Comic Sans MS" panose="030F0702030302020204" pitchFamily="66" charset="0"/>
              </a:rPr>
              <a:t>order.</a:t>
            </a:r>
          </a:p>
          <a:p>
            <a:pPr marL="457200" lvl="1" indent="0">
              <a:lnSpc>
                <a:spcPct val="100000"/>
              </a:lnSpc>
              <a:spcBef>
                <a:spcPts val="0"/>
              </a:spcBef>
              <a:buNone/>
            </a:pPr>
            <a:endParaRPr lang="en-US" sz="2000" dirty="0" smtClean="0">
              <a:solidFill>
                <a:schemeClr val="accent3">
                  <a:lumMod val="25000"/>
                </a:schemeClr>
              </a:solidFill>
              <a:latin typeface="Comic Sans MS" panose="030F0702030302020204" pitchFamily="66" charset="0"/>
            </a:endParaRPr>
          </a:p>
          <a:p>
            <a:r>
              <a:rPr lang="en-US" sz="2000" dirty="0" smtClean="0">
                <a:solidFill>
                  <a:schemeClr val="accent3">
                    <a:lumMod val="25000"/>
                  </a:schemeClr>
                </a:solidFill>
                <a:latin typeface="Comic Sans MS" panose="030F0702030302020204" pitchFamily="66" charset="0"/>
              </a:rPr>
              <a:t>The </a:t>
            </a:r>
            <a:r>
              <a:rPr lang="en-US" sz="2000" dirty="0">
                <a:solidFill>
                  <a:schemeClr val="accent3">
                    <a:lumMod val="25000"/>
                  </a:schemeClr>
                </a:solidFill>
                <a:latin typeface="Comic Sans MS" panose="030F0702030302020204" pitchFamily="66" charset="0"/>
              </a:rPr>
              <a:t>link to the GitHub repo where the completed EDA with SQL notebook </a:t>
            </a:r>
            <a:r>
              <a:rPr lang="en-US" sz="2000" dirty="0" smtClean="0">
                <a:solidFill>
                  <a:schemeClr val="accent3">
                    <a:lumMod val="25000"/>
                  </a:schemeClr>
                </a:solidFill>
                <a:latin typeface="Comic Sans MS" panose="030F0702030302020204" pitchFamily="66" charset="0"/>
              </a:rPr>
              <a:t>was </a:t>
            </a:r>
            <a:r>
              <a:rPr lang="en-US" sz="2000" dirty="0">
                <a:solidFill>
                  <a:schemeClr val="accent3">
                    <a:lumMod val="25000"/>
                  </a:schemeClr>
                </a:solidFill>
                <a:latin typeface="Comic Sans MS" panose="030F0702030302020204" pitchFamily="66" charset="0"/>
              </a:rPr>
              <a:t>hosted is given below</a:t>
            </a:r>
            <a:r>
              <a:rPr lang="en-US" sz="2000" dirty="0" smtClean="0">
                <a:solidFill>
                  <a:schemeClr val="accent3">
                    <a:lumMod val="25000"/>
                  </a:schemeClr>
                </a:solidFill>
                <a:latin typeface="Comic Sans MS" panose="030F0702030302020204" pitchFamily="66" charset="0"/>
              </a:rPr>
              <a:t>:</a:t>
            </a:r>
            <a:r>
              <a:rPr lang="en-US" sz="2000" dirty="0">
                <a:solidFill>
                  <a:schemeClr val="accent3">
                    <a:lumMod val="25000"/>
                  </a:schemeClr>
                </a:solidFill>
                <a:latin typeface="Comic Sans MS" panose="030F0702030302020204" pitchFamily="66" charset="0"/>
              </a:rPr>
              <a:t/>
            </a:r>
            <a:br>
              <a:rPr lang="en-US" sz="2000" dirty="0">
                <a:solidFill>
                  <a:schemeClr val="accent3">
                    <a:lumMod val="25000"/>
                  </a:schemeClr>
                </a:solidFill>
                <a:latin typeface="Comic Sans MS" panose="030F0702030302020204" pitchFamily="66" charset="0"/>
              </a:rPr>
            </a:br>
            <a:r>
              <a:rPr lang="en-US" sz="1600" dirty="0">
                <a:solidFill>
                  <a:schemeClr val="accent3">
                    <a:lumMod val="25000"/>
                  </a:schemeClr>
                </a:solidFill>
                <a:latin typeface="Comic Sans MS" panose="030F0702030302020204" pitchFamily="66" charset="0"/>
                <a:hlinkClick r:id="rId3"/>
              </a:rPr>
              <a:t>https://github.com/OnahPmi/My_Coursera_Repo/blob/60211f6d993e7db099662ff88fac650ce5e0f269/Applied%20Data%20Science%20Capstone%20Project/SpaceX_Falcon_9_First_Stage_Landing_Prediction_(EDA_with_SQL).</a:t>
            </a:r>
            <a:r>
              <a:rPr lang="en-US" sz="1600" dirty="0" smtClean="0">
                <a:solidFill>
                  <a:schemeClr val="accent3">
                    <a:lumMod val="25000"/>
                  </a:schemeClr>
                </a:solidFill>
                <a:latin typeface="Comic Sans MS" panose="030F0702030302020204" pitchFamily="66" charset="0"/>
                <a:hlinkClick r:id="rId3"/>
              </a:rPr>
              <a:t>ipynb</a:t>
            </a:r>
            <a:r>
              <a:rPr lang="en-US" sz="1600" dirty="0" smtClean="0">
                <a:solidFill>
                  <a:schemeClr val="accent3">
                    <a:lumMod val="25000"/>
                  </a:schemeClr>
                </a:solidFill>
                <a:latin typeface="Comic Sans MS" panose="030F0702030302020204" pitchFamily="66" charset="0"/>
              </a:rPr>
              <a:t> </a:t>
            </a:r>
            <a:endParaRPr lang="en-US" sz="1600" dirty="0">
              <a:latin typeface="Comic Sans MS" panose="030F0702030302020204" pitchFamily="66"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b="1" dirty="0" smtClean="0">
                <a:solidFill>
                  <a:schemeClr val="accent3">
                    <a:lumMod val="25000"/>
                  </a:schemeClr>
                </a:solidFill>
                <a:latin typeface="Comic Sans MS" panose="030F0702030302020204" pitchFamily="66" charset="0"/>
              </a:rPr>
              <a:t>The map </a:t>
            </a:r>
            <a:r>
              <a:rPr lang="en-US" sz="2200" b="1" dirty="0">
                <a:solidFill>
                  <a:schemeClr val="accent3">
                    <a:lumMod val="25000"/>
                  </a:schemeClr>
                </a:solidFill>
                <a:latin typeface="Comic Sans MS" panose="030F0702030302020204" pitchFamily="66" charset="0"/>
              </a:rPr>
              <a:t>objects </a:t>
            </a:r>
            <a:r>
              <a:rPr lang="en-US" sz="2200" b="1" dirty="0" smtClean="0">
                <a:solidFill>
                  <a:schemeClr val="accent3">
                    <a:lumMod val="25000"/>
                  </a:schemeClr>
                </a:solidFill>
                <a:latin typeface="Comic Sans MS" panose="030F0702030302020204" pitchFamily="66" charset="0"/>
              </a:rPr>
              <a:t>created </a:t>
            </a:r>
            <a:r>
              <a:rPr lang="en-US" sz="2200" b="1" dirty="0">
                <a:solidFill>
                  <a:schemeClr val="accent3">
                    <a:lumMod val="25000"/>
                  </a:schemeClr>
                </a:solidFill>
                <a:latin typeface="Comic Sans MS" panose="030F0702030302020204" pitchFamily="66" charset="0"/>
              </a:rPr>
              <a:t>and added to a folium </a:t>
            </a:r>
            <a:r>
              <a:rPr lang="en-US" sz="2200" b="1" dirty="0" smtClean="0">
                <a:solidFill>
                  <a:schemeClr val="accent3">
                    <a:lumMod val="25000"/>
                  </a:schemeClr>
                </a:solidFill>
                <a:latin typeface="Comic Sans MS" panose="030F0702030302020204" pitchFamily="66" charset="0"/>
              </a:rPr>
              <a:t>map include:</a:t>
            </a:r>
          </a:p>
          <a:p>
            <a:pPr lvl="1">
              <a:lnSpc>
                <a:spcPct val="100000"/>
              </a:lnSpc>
              <a:spcBef>
                <a:spcPts val="1400"/>
              </a:spcBef>
            </a:pPr>
            <a:r>
              <a:rPr lang="en-US" altLang="en-US" sz="1600" dirty="0" err="1">
                <a:solidFill>
                  <a:srgbClr val="000000"/>
                </a:solidFill>
                <a:latin typeface="Comic Sans MS" panose="030F0702030302020204" pitchFamily="66" charset="0"/>
                <a:cs typeface="Courier New" panose="02070309020205020404" pitchFamily="49" charset="0"/>
              </a:rPr>
              <a:t>folium.Marker</a:t>
            </a:r>
            <a:r>
              <a:rPr lang="en-US" altLang="en-US" sz="1600" dirty="0" smtClean="0">
                <a:solidFill>
                  <a:srgbClr val="000000"/>
                </a:solidFill>
                <a:latin typeface="Comic Sans MS" panose="030F0702030302020204" pitchFamily="66" charset="0"/>
                <a:cs typeface="Courier New" panose="02070309020205020404" pitchFamily="49" charset="0"/>
              </a:rPr>
              <a:t>(): to create marks on the map.</a:t>
            </a:r>
          </a:p>
          <a:p>
            <a:pPr lvl="1">
              <a:lnSpc>
                <a:spcPct val="100000"/>
              </a:lnSpc>
              <a:spcBef>
                <a:spcPts val="1400"/>
              </a:spcBef>
            </a:pPr>
            <a:r>
              <a:rPr lang="en-US" sz="1600" dirty="0" err="1" smtClean="0">
                <a:solidFill>
                  <a:schemeClr val="accent3">
                    <a:lumMod val="25000"/>
                  </a:schemeClr>
                </a:solidFill>
                <a:latin typeface="Comic Sans MS" panose="030F0702030302020204" pitchFamily="66" charset="0"/>
                <a:cs typeface="Courier New" panose="02070309020205020404" pitchFamily="49" charset="0"/>
              </a:rPr>
              <a:t>MarkerCluster</a:t>
            </a:r>
            <a:r>
              <a:rPr lang="en-US" sz="1600" dirty="0" smtClean="0">
                <a:solidFill>
                  <a:schemeClr val="accent3">
                    <a:lumMod val="25000"/>
                  </a:schemeClr>
                </a:solidFill>
                <a:latin typeface="Comic Sans MS" panose="030F0702030302020204" pitchFamily="66" charset="0"/>
                <a:cs typeface="Courier New" panose="02070309020205020404" pitchFamily="49" charset="0"/>
              </a:rPr>
              <a:t>(): to simplify a map which contain several markers with identical coordinates.</a:t>
            </a:r>
          </a:p>
          <a:p>
            <a:pPr lvl="1">
              <a:lnSpc>
                <a:spcPct val="100000"/>
              </a:lnSpc>
              <a:spcBef>
                <a:spcPts val="1400"/>
              </a:spcBef>
            </a:pPr>
            <a:r>
              <a:rPr lang="en-US" sz="1600" dirty="0" err="1" smtClean="0">
                <a:solidFill>
                  <a:schemeClr val="accent3">
                    <a:lumMod val="25000"/>
                  </a:schemeClr>
                </a:solidFill>
                <a:latin typeface="Comic Sans MS" panose="030F0702030302020204" pitchFamily="66" charset="0"/>
                <a:cs typeface="Courier New" panose="02070309020205020404" pitchFamily="49" charset="0"/>
              </a:rPr>
              <a:t>MousePosition</a:t>
            </a:r>
            <a:r>
              <a:rPr lang="en-US" sz="1600" dirty="0" smtClean="0">
                <a:solidFill>
                  <a:schemeClr val="accent3">
                    <a:lumMod val="25000"/>
                  </a:schemeClr>
                </a:solidFill>
                <a:latin typeface="Comic Sans MS" panose="030F0702030302020204" pitchFamily="66" charset="0"/>
                <a:cs typeface="Courier New" panose="02070309020205020404" pitchFamily="49" charset="0"/>
              </a:rPr>
              <a:t>(): to display coordinate of a point as you mouse over the map.</a:t>
            </a:r>
          </a:p>
          <a:p>
            <a:pPr lvl="1">
              <a:lnSpc>
                <a:spcPct val="100000"/>
              </a:lnSpc>
              <a:spcBef>
                <a:spcPts val="1400"/>
              </a:spcBef>
            </a:pPr>
            <a:r>
              <a:rPr lang="en-US" altLang="en-US" sz="1600" dirty="0" err="1" smtClean="0">
                <a:solidFill>
                  <a:srgbClr val="000000"/>
                </a:solidFill>
                <a:latin typeface="Comic Sans MS" panose="030F0702030302020204" pitchFamily="66" charset="0"/>
                <a:cs typeface="Courier New" panose="02070309020205020404" pitchFamily="49" charset="0"/>
              </a:rPr>
              <a:t>folium.Circle</a:t>
            </a:r>
            <a:r>
              <a:rPr lang="en-US" altLang="en-US" sz="1600" dirty="0" smtClean="0">
                <a:solidFill>
                  <a:srgbClr val="000000"/>
                </a:solidFill>
                <a:latin typeface="Comic Sans MS" panose="030F0702030302020204" pitchFamily="66" charset="0"/>
                <a:cs typeface="Courier New" panose="02070309020205020404" pitchFamily="49" charset="0"/>
              </a:rPr>
              <a:t>():</a:t>
            </a:r>
            <a:r>
              <a:rPr lang="en-US" altLang="en-US" sz="1600" dirty="0">
                <a:solidFill>
                  <a:srgbClr val="000000"/>
                </a:solidFill>
                <a:latin typeface="Comic Sans MS" panose="030F0702030302020204" pitchFamily="66" charset="0"/>
              </a:rPr>
              <a:t> to add a highlighted circle area with a text label on a specific </a:t>
            </a:r>
            <a:r>
              <a:rPr lang="en-US" altLang="en-US" sz="1600" dirty="0" smtClean="0">
                <a:solidFill>
                  <a:srgbClr val="000000"/>
                </a:solidFill>
                <a:latin typeface="Comic Sans MS" panose="030F0702030302020204" pitchFamily="66" charset="0"/>
              </a:rPr>
              <a:t>coordinate</a:t>
            </a:r>
            <a:r>
              <a:rPr lang="en-US" altLang="en-US" sz="1600" dirty="0" smtClean="0">
                <a:latin typeface="Comic Sans MS" panose="030F0702030302020204" pitchFamily="66" charset="0"/>
              </a:rPr>
              <a:t>.</a:t>
            </a:r>
          </a:p>
          <a:p>
            <a:pPr lvl="1">
              <a:lnSpc>
                <a:spcPct val="100000"/>
              </a:lnSpc>
              <a:spcBef>
                <a:spcPts val="1400"/>
              </a:spcBef>
            </a:pPr>
            <a:r>
              <a:rPr lang="en-US" altLang="en-US" sz="1600" dirty="0" err="1" smtClean="0">
                <a:latin typeface="Comic Sans MS" panose="030F0702030302020204" pitchFamily="66" charset="0"/>
              </a:rPr>
              <a:t>Folium.PolyLine</a:t>
            </a:r>
            <a:r>
              <a:rPr lang="en-US" altLang="en-US" sz="1600" dirty="0" smtClean="0">
                <a:latin typeface="Comic Sans MS" panose="030F0702030302020204" pitchFamily="66" charset="0"/>
              </a:rPr>
              <a:t>(): to create polynomial lines between points on the map.</a:t>
            </a:r>
            <a:endParaRPr lang="en-US" altLang="en-US" sz="1600" dirty="0">
              <a:latin typeface="Comic Sans MS" panose="030F0702030302020204" pitchFamily="66" charset="0"/>
            </a:endParaRPr>
          </a:p>
          <a:p>
            <a:pPr>
              <a:lnSpc>
                <a:spcPct val="100000"/>
              </a:lnSpc>
              <a:spcBef>
                <a:spcPts val="1400"/>
              </a:spcBef>
            </a:pPr>
            <a:r>
              <a:rPr lang="en-US" sz="2000" dirty="0">
                <a:solidFill>
                  <a:schemeClr val="accent3">
                    <a:lumMod val="25000"/>
                  </a:schemeClr>
                </a:solidFill>
                <a:latin typeface="Comic Sans MS" panose="030F0702030302020204" pitchFamily="66" charset="0"/>
              </a:rPr>
              <a:t>The link to the GitHub repo where the </a:t>
            </a:r>
            <a:r>
              <a:rPr lang="en-US" sz="2000" dirty="0">
                <a:solidFill>
                  <a:schemeClr val="accent3">
                    <a:lumMod val="25000"/>
                  </a:schemeClr>
                </a:solidFill>
                <a:latin typeface="Abadi" panose="020B0604020104020204" pitchFamily="34" charset="0"/>
              </a:rPr>
              <a:t>completed interactive map with Folium map </a:t>
            </a:r>
            <a:r>
              <a:rPr lang="en-US" sz="2000" dirty="0" smtClean="0">
                <a:solidFill>
                  <a:schemeClr val="accent3">
                    <a:lumMod val="25000"/>
                  </a:schemeClr>
                </a:solidFill>
                <a:latin typeface="Comic Sans MS" panose="030F0702030302020204" pitchFamily="66" charset="0"/>
              </a:rPr>
              <a:t>notebook </a:t>
            </a:r>
            <a:r>
              <a:rPr lang="en-US" sz="2000" dirty="0">
                <a:solidFill>
                  <a:schemeClr val="accent3">
                    <a:lumMod val="25000"/>
                  </a:schemeClr>
                </a:solidFill>
                <a:latin typeface="Comic Sans MS" panose="030F0702030302020204" pitchFamily="66" charset="0"/>
              </a:rPr>
              <a:t>was hosted is given below</a:t>
            </a:r>
            <a:r>
              <a:rPr lang="en-US" sz="2000" dirty="0" smtClean="0">
                <a:solidFill>
                  <a:schemeClr val="accent3">
                    <a:lumMod val="25000"/>
                  </a:schemeClr>
                </a:solidFill>
                <a:latin typeface="Comic Sans MS" panose="030F0702030302020204" pitchFamily="66" charset="0"/>
              </a:rPr>
              <a:t>:</a:t>
            </a:r>
            <a:r>
              <a:rPr lang="en-US" sz="2000" dirty="0">
                <a:solidFill>
                  <a:schemeClr val="accent3">
                    <a:lumMod val="25000"/>
                  </a:schemeClr>
                </a:solidFill>
                <a:latin typeface="Comic Sans MS" panose="030F0702030302020204" pitchFamily="66" charset="0"/>
              </a:rPr>
              <a:t/>
            </a:r>
            <a:br>
              <a:rPr lang="en-US" sz="2000" dirty="0">
                <a:solidFill>
                  <a:schemeClr val="accent3">
                    <a:lumMod val="25000"/>
                  </a:schemeClr>
                </a:solidFill>
                <a:latin typeface="Comic Sans MS" panose="030F0702030302020204" pitchFamily="66" charset="0"/>
              </a:rPr>
            </a:br>
            <a:r>
              <a:rPr lang="en-US" sz="2000" dirty="0">
                <a:solidFill>
                  <a:schemeClr val="accent3">
                    <a:lumMod val="25000"/>
                  </a:schemeClr>
                </a:solidFill>
                <a:latin typeface="Comic Sans MS" panose="030F0702030302020204" pitchFamily="66" charset="0"/>
                <a:hlinkClick r:id="rId3"/>
              </a:rPr>
              <a:t>https://</a:t>
            </a:r>
            <a:r>
              <a:rPr lang="en-US" sz="2000" dirty="0" smtClean="0">
                <a:solidFill>
                  <a:schemeClr val="accent3">
                    <a:lumMod val="25000"/>
                  </a:schemeClr>
                </a:solidFill>
                <a:latin typeface="Comic Sans MS" panose="030F0702030302020204" pitchFamily="66" charset="0"/>
                <a:hlinkClick r:id="rId3"/>
              </a:rPr>
              <a:t>github.com/OnahPmi/My_Coursera_Repo/blob/c3a2dc4390c98a851416e9b741b0fdd23f3890f0/Applied%20Data%20Science%20Capstone%20Project/Launch_Sites_Locations_Analysis_with_Folium.ipynb</a:t>
            </a:r>
            <a:endParaRPr lang="en-US" sz="20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64957"/>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65634" cy="4639332"/>
          </a:xfrm>
          <a:prstGeom prst="rect">
            <a:avLst/>
          </a:prstGeom>
        </p:spPr>
        <p:txBody>
          <a:bodyPr vert="horz" lIns="91440" tIns="45720" rIns="91440" bIns="45720" rtlCol="0" anchor="t">
            <a:normAutofit lnSpcReduction="10000"/>
          </a:bodyPr>
          <a:lstStyle/>
          <a:p>
            <a:pPr>
              <a:lnSpc>
                <a:spcPct val="100000"/>
              </a:lnSpc>
              <a:spcBef>
                <a:spcPts val="1400"/>
              </a:spcBef>
            </a:pPr>
            <a:r>
              <a:rPr lang="en-US" sz="2000" b="1" dirty="0" smtClean="0">
                <a:latin typeface="Comic Sans MS" panose="030F0702030302020204" pitchFamily="66" charset="0"/>
              </a:rPr>
              <a:t>The following were used to build the dashboard with </a:t>
            </a:r>
            <a:r>
              <a:rPr lang="en-US" sz="2000" b="1" dirty="0" err="1" smtClean="0">
                <a:latin typeface="Comic Sans MS" panose="030F0702030302020204" pitchFamily="66" charset="0"/>
              </a:rPr>
              <a:t>plotly</a:t>
            </a:r>
            <a:r>
              <a:rPr lang="en-US" sz="2000" b="1" dirty="0" smtClean="0">
                <a:latin typeface="Comic Sans MS" panose="030F0702030302020204" pitchFamily="66" charset="0"/>
              </a:rPr>
              <a:t> dash:</a:t>
            </a:r>
          </a:p>
          <a:p>
            <a:pPr lvl="1">
              <a:lnSpc>
                <a:spcPct val="100000"/>
              </a:lnSpc>
              <a:spcBef>
                <a:spcPts val="1400"/>
              </a:spcBef>
            </a:pPr>
            <a:r>
              <a:rPr lang="en-US" sz="1600" dirty="0" smtClean="0">
                <a:latin typeface="Comic Sans MS" panose="030F0702030302020204" pitchFamily="66" charset="0"/>
              </a:rPr>
              <a:t>Dash HTML components and callbacks: Important components of a dash application. Everything such as graphs, </a:t>
            </a:r>
            <a:r>
              <a:rPr lang="en-US" sz="1600" dirty="0" err="1" smtClean="0">
                <a:latin typeface="Comic Sans MS" panose="030F0702030302020204" pitchFamily="66" charset="0"/>
              </a:rPr>
              <a:t>rangeslider</a:t>
            </a:r>
            <a:r>
              <a:rPr lang="en-US" sz="1600" dirty="0" smtClean="0">
                <a:latin typeface="Comic Sans MS" panose="030F0702030302020204" pitchFamily="66" charset="0"/>
              </a:rPr>
              <a:t> and dropdown, etc. depend on them.</a:t>
            </a:r>
          </a:p>
          <a:p>
            <a:pPr lvl="1">
              <a:lnSpc>
                <a:spcPct val="100000"/>
              </a:lnSpc>
              <a:spcBef>
                <a:spcPts val="1400"/>
              </a:spcBef>
            </a:pPr>
            <a:r>
              <a:rPr lang="en-US" sz="1600" dirty="0" smtClean="0">
                <a:latin typeface="Comic Sans MS" panose="030F0702030302020204" pitchFamily="66" charset="0"/>
              </a:rPr>
              <a:t>Pandas was used to load dataset into a </a:t>
            </a:r>
            <a:r>
              <a:rPr lang="en-US" sz="1600" dirty="0" err="1" smtClean="0">
                <a:latin typeface="Comic Sans MS" panose="030F0702030302020204" pitchFamily="66" charset="0"/>
              </a:rPr>
              <a:t>dataframe</a:t>
            </a:r>
            <a:r>
              <a:rPr lang="en-US" sz="1600" dirty="0" smtClean="0">
                <a:latin typeface="Comic Sans MS" panose="030F0702030302020204" pitchFamily="66" charset="0"/>
              </a:rPr>
              <a:t> and also for processing the data before plotting.</a:t>
            </a:r>
          </a:p>
          <a:p>
            <a:pPr lvl="1">
              <a:lnSpc>
                <a:spcPct val="100000"/>
              </a:lnSpc>
              <a:spcBef>
                <a:spcPts val="1400"/>
              </a:spcBef>
            </a:pPr>
            <a:r>
              <a:rPr lang="en-US" sz="1600" dirty="0" err="1" smtClean="0">
                <a:latin typeface="Comic Sans MS" panose="030F0702030302020204" pitchFamily="66" charset="0"/>
              </a:rPr>
              <a:t>Plotly</a:t>
            </a:r>
            <a:r>
              <a:rPr lang="en-US" sz="1600" dirty="0" smtClean="0">
                <a:latin typeface="Comic Sans MS" panose="030F0702030302020204" pitchFamily="66" charset="0"/>
              </a:rPr>
              <a:t> was used to plot the graphs --- pie charts and scatter plots </a:t>
            </a:r>
          </a:p>
          <a:p>
            <a:pPr lvl="1">
              <a:lnSpc>
                <a:spcPct val="100000"/>
              </a:lnSpc>
              <a:spcBef>
                <a:spcPts val="1400"/>
              </a:spcBef>
            </a:pPr>
            <a:r>
              <a:rPr lang="en-US" sz="1600" dirty="0" err="1" smtClean="0">
                <a:latin typeface="Comic Sans MS" panose="030F0702030302020204" pitchFamily="66" charset="0"/>
              </a:rPr>
              <a:t>Rangeslider</a:t>
            </a:r>
            <a:r>
              <a:rPr lang="en-US" sz="1600" dirty="0" smtClean="0">
                <a:latin typeface="Comic Sans MS" panose="030F0702030302020204" pitchFamily="66" charset="0"/>
              </a:rPr>
              <a:t> was used for selecting payload mass range.</a:t>
            </a:r>
          </a:p>
          <a:p>
            <a:pPr lvl="1">
              <a:lnSpc>
                <a:spcPct val="100000"/>
              </a:lnSpc>
              <a:spcBef>
                <a:spcPts val="1400"/>
              </a:spcBef>
            </a:pPr>
            <a:r>
              <a:rPr lang="en-US" sz="1600" dirty="0" smtClean="0">
                <a:latin typeface="Comic Sans MS" panose="030F0702030302020204" pitchFamily="66" charset="0"/>
              </a:rPr>
              <a:t>Dropdown was used for launch site selection. </a:t>
            </a:r>
            <a:endParaRPr lang="en-US" sz="1600" dirty="0">
              <a:latin typeface="Comic Sans MS" panose="030F0702030302020204" pitchFamily="66" charset="0"/>
            </a:endParaRPr>
          </a:p>
          <a:p>
            <a:pPr>
              <a:lnSpc>
                <a:spcPct val="100000"/>
              </a:lnSpc>
              <a:spcBef>
                <a:spcPts val="1400"/>
              </a:spcBef>
            </a:pPr>
            <a:r>
              <a:rPr lang="en-US" sz="2000" dirty="0">
                <a:latin typeface="Comic Sans MS" panose="030F0702030302020204" pitchFamily="66" charset="0"/>
              </a:rPr>
              <a:t>The link to the GitHub repo where the </a:t>
            </a:r>
            <a:r>
              <a:rPr lang="en-US" sz="2000" dirty="0" smtClean="0">
                <a:latin typeface="Comic Sans MS" panose="030F0702030302020204" pitchFamily="66" charset="0"/>
              </a:rPr>
              <a:t>completed </a:t>
            </a:r>
            <a:r>
              <a:rPr lang="en-US" sz="2000" dirty="0" err="1">
                <a:latin typeface="Comic Sans MS" panose="030F0702030302020204" pitchFamily="66" charset="0"/>
              </a:rPr>
              <a:t>Plotly</a:t>
            </a:r>
            <a:r>
              <a:rPr lang="en-US" sz="2000" dirty="0">
                <a:latin typeface="Comic Sans MS" panose="030F0702030302020204" pitchFamily="66" charset="0"/>
              </a:rPr>
              <a:t> Dash </a:t>
            </a:r>
            <a:r>
              <a:rPr lang="en-US" sz="2000" dirty="0" smtClean="0">
                <a:latin typeface="Comic Sans MS" panose="030F0702030302020204" pitchFamily="66" charset="0"/>
              </a:rPr>
              <a:t>lab </a:t>
            </a:r>
            <a:r>
              <a:rPr lang="en-US" sz="2000" dirty="0">
                <a:solidFill>
                  <a:schemeClr val="accent3">
                    <a:lumMod val="25000"/>
                  </a:schemeClr>
                </a:solidFill>
                <a:latin typeface="Comic Sans MS" panose="030F0702030302020204" pitchFamily="66" charset="0"/>
              </a:rPr>
              <a:t>notebook was hosted is given below:</a:t>
            </a:r>
            <a:br>
              <a:rPr lang="en-US" sz="2000" dirty="0">
                <a:solidFill>
                  <a:schemeClr val="accent3">
                    <a:lumMod val="25000"/>
                  </a:schemeClr>
                </a:solidFill>
                <a:latin typeface="Comic Sans MS" panose="030F0702030302020204" pitchFamily="66" charset="0"/>
              </a:rPr>
            </a:br>
            <a:r>
              <a:rPr lang="en-US" sz="2000" dirty="0">
                <a:solidFill>
                  <a:schemeClr val="accent3">
                    <a:lumMod val="25000"/>
                  </a:schemeClr>
                </a:solidFill>
                <a:latin typeface="Comic Sans MS" panose="030F0702030302020204" pitchFamily="66" charset="0"/>
                <a:hlinkClick r:id="rId3"/>
              </a:rPr>
              <a:t>https://</a:t>
            </a:r>
            <a:r>
              <a:rPr lang="en-US" sz="2000" dirty="0" smtClean="0">
                <a:solidFill>
                  <a:schemeClr val="accent3">
                    <a:lumMod val="25000"/>
                  </a:schemeClr>
                </a:solidFill>
                <a:latin typeface="Comic Sans MS" panose="030F0702030302020204" pitchFamily="66" charset="0"/>
                <a:hlinkClick r:id="rId3"/>
              </a:rPr>
              <a:t>github.com/OnahPmi/My_Coursera_Repo/blob/ed94597f3d4d9f83fc8f1b063bbd4307a8bd585a/Applied%20Data%20Science%20Capstone%20Project/spacex_dash_app.py</a:t>
            </a:r>
            <a:r>
              <a:rPr lang="en-US" sz="2000" dirty="0" smtClean="0">
                <a:solidFill>
                  <a:schemeClr val="accent3">
                    <a:lumMod val="25000"/>
                  </a:schemeClr>
                </a:solidFill>
                <a:latin typeface="Comic Sans MS" panose="030F0702030302020204" pitchFamily="66" charset="0"/>
              </a:rPr>
              <a:t> </a:t>
            </a:r>
            <a:r>
              <a:rPr lang="en-US" sz="2000" dirty="0" smtClean="0">
                <a:latin typeface="Comic Sans MS" panose="030F0702030302020204" pitchFamily="66" charset="0"/>
              </a:rPr>
              <a:t/>
            </a:r>
            <a:br>
              <a:rPr lang="en-US" sz="2000" dirty="0" smtClean="0">
                <a:latin typeface="Comic Sans MS" panose="030F0702030302020204" pitchFamily="66" charset="0"/>
              </a:rPr>
            </a:br>
            <a:endParaRPr lang="en-US" sz="2000" dirty="0">
              <a:latin typeface="Comic Sans MS" panose="030F0702030302020204" pitchFamily="66"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1038168" cy="4913843"/>
          </a:xfrm>
          <a:prstGeom prst="rect">
            <a:avLst/>
          </a:prstGeom>
        </p:spPr>
        <p:txBody>
          <a:bodyPr>
            <a:normAutofit fontScale="77500" lnSpcReduction="20000"/>
          </a:bodyPr>
          <a:lstStyle/>
          <a:p>
            <a:pPr>
              <a:lnSpc>
                <a:spcPct val="100000"/>
              </a:lnSpc>
              <a:spcBef>
                <a:spcPts val="1400"/>
              </a:spcBef>
            </a:pPr>
            <a:r>
              <a:rPr lang="en-US" sz="2200" b="1" dirty="0" smtClean="0">
                <a:solidFill>
                  <a:schemeClr val="accent3">
                    <a:lumMod val="25000"/>
                  </a:schemeClr>
                </a:solidFill>
                <a:latin typeface="Comic Sans MS" panose="030F0702030302020204" pitchFamily="66" charset="0"/>
              </a:rPr>
              <a:t>Summary of </a:t>
            </a:r>
            <a:r>
              <a:rPr lang="en-US" sz="2200" b="1" dirty="0">
                <a:solidFill>
                  <a:schemeClr val="accent3">
                    <a:lumMod val="25000"/>
                  </a:schemeClr>
                </a:solidFill>
                <a:latin typeface="Comic Sans MS" panose="030F0702030302020204" pitchFamily="66" charset="0"/>
              </a:rPr>
              <a:t>how </a:t>
            </a:r>
            <a:r>
              <a:rPr lang="en-US" sz="2200" b="1" dirty="0" smtClean="0">
                <a:solidFill>
                  <a:schemeClr val="accent3">
                    <a:lumMod val="25000"/>
                  </a:schemeClr>
                </a:solidFill>
                <a:latin typeface="Comic Sans MS" panose="030F0702030302020204" pitchFamily="66" charset="0"/>
              </a:rPr>
              <a:t>the models were </a:t>
            </a:r>
            <a:r>
              <a:rPr lang="en-US" sz="2200" b="1" dirty="0">
                <a:solidFill>
                  <a:schemeClr val="accent3">
                    <a:lumMod val="25000"/>
                  </a:schemeClr>
                </a:solidFill>
                <a:latin typeface="Comic Sans MS" panose="030F0702030302020204" pitchFamily="66" charset="0"/>
              </a:rPr>
              <a:t>built, evaluated, improved, </a:t>
            </a:r>
            <a:r>
              <a:rPr lang="en-US" sz="2200" b="1" dirty="0" smtClean="0">
                <a:solidFill>
                  <a:schemeClr val="accent3">
                    <a:lumMod val="25000"/>
                  </a:schemeClr>
                </a:solidFill>
                <a:latin typeface="Comic Sans MS" panose="030F0702030302020204" pitchFamily="66" charset="0"/>
              </a:rPr>
              <a:t>and the best </a:t>
            </a:r>
            <a:r>
              <a:rPr lang="en-US" sz="2200" b="1" dirty="0">
                <a:solidFill>
                  <a:schemeClr val="accent3">
                    <a:lumMod val="25000"/>
                  </a:schemeClr>
                </a:solidFill>
                <a:latin typeface="Comic Sans MS" panose="030F0702030302020204" pitchFamily="66" charset="0"/>
              </a:rPr>
              <a:t>performing classification </a:t>
            </a:r>
            <a:r>
              <a:rPr lang="en-US" sz="2200" b="1" dirty="0" smtClean="0">
                <a:solidFill>
                  <a:schemeClr val="accent3">
                    <a:lumMod val="25000"/>
                  </a:schemeClr>
                </a:solidFill>
                <a:latin typeface="Comic Sans MS" panose="030F0702030302020204" pitchFamily="66" charset="0"/>
              </a:rPr>
              <a:t>model selected:</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600" dirty="0" smtClean="0">
              <a:latin typeface="Comic Sans MS" panose="030F0702030302020204" pitchFamily="66" charset="0"/>
            </a:endParaRPr>
          </a:p>
          <a:p>
            <a:pPr>
              <a:lnSpc>
                <a:spcPct val="100000"/>
              </a:lnSpc>
              <a:spcBef>
                <a:spcPts val="1400"/>
              </a:spcBef>
            </a:pPr>
            <a:endParaRPr lang="en-US" sz="2600" dirty="0">
              <a:latin typeface="Comic Sans MS" panose="030F0702030302020204" pitchFamily="66" charset="0"/>
            </a:endParaRPr>
          </a:p>
          <a:p>
            <a:pPr>
              <a:lnSpc>
                <a:spcPct val="100000"/>
              </a:lnSpc>
              <a:spcBef>
                <a:spcPts val="1400"/>
              </a:spcBef>
            </a:pPr>
            <a:endParaRPr lang="en-US" sz="2600" dirty="0" smtClean="0">
              <a:latin typeface="Comic Sans MS" panose="030F0702030302020204" pitchFamily="66" charset="0"/>
            </a:endParaRPr>
          </a:p>
          <a:p>
            <a:pPr>
              <a:lnSpc>
                <a:spcPct val="100000"/>
              </a:lnSpc>
              <a:spcBef>
                <a:spcPts val="1400"/>
              </a:spcBef>
            </a:pPr>
            <a:r>
              <a:rPr lang="en-US" sz="2600" dirty="0" smtClean="0">
                <a:latin typeface="Comic Sans MS" panose="030F0702030302020204" pitchFamily="66" charset="0"/>
              </a:rPr>
              <a:t>The </a:t>
            </a:r>
            <a:r>
              <a:rPr lang="en-US" sz="2600" dirty="0">
                <a:latin typeface="Comic Sans MS" panose="030F0702030302020204" pitchFamily="66" charset="0"/>
              </a:rPr>
              <a:t>link to the GitHub repo where the </a:t>
            </a:r>
            <a:r>
              <a:rPr lang="en-US" sz="2600" dirty="0">
                <a:solidFill>
                  <a:schemeClr val="accent3">
                    <a:lumMod val="25000"/>
                  </a:schemeClr>
                </a:solidFill>
                <a:latin typeface="Abadi" panose="020B0604020104020204" pitchFamily="34" charset="0"/>
              </a:rPr>
              <a:t>completed predictive analysis lab </a:t>
            </a:r>
            <a:r>
              <a:rPr lang="en-US" sz="2600" dirty="0" smtClean="0">
                <a:solidFill>
                  <a:schemeClr val="accent3">
                    <a:lumMod val="25000"/>
                  </a:schemeClr>
                </a:solidFill>
                <a:latin typeface="Comic Sans MS" panose="030F0702030302020204" pitchFamily="66" charset="0"/>
              </a:rPr>
              <a:t>notebook </a:t>
            </a:r>
            <a:r>
              <a:rPr lang="en-US" sz="2600" dirty="0">
                <a:solidFill>
                  <a:schemeClr val="accent3">
                    <a:lumMod val="25000"/>
                  </a:schemeClr>
                </a:solidFill>
                <a:latin typeface="Comic Sans MS" panose="030F0702030302020204" pitchFamily="66" charset="0"/>
              </a:rPr>
              <a:t>was hosted is given below</a:t>
            </a:r>
            <a:r>
              <a:rPr lang="en-US" sz="2600" dirty="0" smtClean="0">
                <a:solidFill>
                  <a:schemeClr val="accent3">
                    <a:lumMod val="25000"/>
                  </a:schemeClr>
                </a:solidFill>
                <a:latin typeface="Comic Sans MS" panose="030F0702030302020204" pitchFamily="66" charset="0"/>
              </a:rPr>
              <a:t>:</a:t>
            </a:r>
            <a:r>
              <a:rPr lang="en-US" sz="2600" dirty="0"/>
              <a:t/>
            </a:r>
            <a:br>
              <a:rPr lang="en-US" sz="2600" dirty="0"/>
            </a:br>
            <a:r>
              <a:rPr lang="en-US" sz="2600" dirty="0">
                <a:hlinkClick r:id="rId3"/>
              </a:rPr>
              <a:t>https://github.com/OnahPmi/My_Coursera_Repo/blob/4bd192bd158670e6a0128426319c2331f944f36d/Applied%20Data%20Science%20Capstone%20Project/SpaceX_Falcon_9_First_Stage_Landing_Prediction_(Machine_Learning_Prediction).</a:t>
            </a:r>
            <a:r>
              <a:rPr lang="en-US" sz="2600" dirty="0" smtClean="0">
                <a:hlinkClick r:id="rId3"/>
              </a:rPr>
              <a:t>ipynb</a:t>
            </a:r>
            <a:endParaRPr lang="en-US" sz="2600" dirty="0" smtClean="0"/>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31" name="Group 30"/>
          <p:cNvGrpSpPr/>
          <p:nvPr/>
        </p:nvGrpSpPr>
        <p:grpSpPr>
          <a:xfrm>
            <a:off x="1264356" y="2631956"/>
            <a:ext cx="9253840" cy="2196210"/>
            <a:chOff x="900974" y="2675467"/>
            <a:chExt cx="9253840" cy="2196210"/>
          </a:xfrm>
        </p:grpSpPr>
        <p:sp>
          <p:nvSpPr>
            <p:cNvPr id="2" name="Rounded Rectangle 1"/>
            <p:cNvSpPr/>
            <p:nvPr/>
          </p:nvSpPr>
          <p:spPr>
            <a:xfrm>
              <a:off x="900974" y="2675467"/>
              <a:ext cx="2203470" cy="7676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1. Data collection and cleaning</a:t>
              </a:r>
              <a:endParaRPr lang="en-US" dirty="0">
                <a:latin typeface="Comic Sans MS" panose="030F0702030302020204" pitchFamily="66" charset="0"/>
              </a:endParaRPr>
            </a:p>
          </p:txBody>
        </p:sp>
        <p:sp>
          <p:nvSpPr>
            <p:cNvPr id="6" name="Rounded Rectangle 5"/>
            <p:cNvSpPr/>
            <p:nvPr/>
          </p:nvSpPr>
          <p:spPr>
            <a:xfrm>
              <a:off x="6861508" y="4104033"/>
              <a:ext cx="3290918" cy="7676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4. </a:t>
              </a:r>
              <a:r>
                <a:rPr lang="en-US" dirty="0">
                  <a:latin typeface="Comic Sans MS" panose="030F0702030302020204" pitchFamily="66" charset="0"/>
                </a:rPr>
                <a:t>H</a:t>
              </a:r>
              <a:r>
                <a:rPr lang="en-US" dirty="0" smtClean="0">
                  <a:latin typeface="Comic Sans MS" panose="030F0702030302020204" pitchFamily="66" charset="0"/>
                </a:rPr>
                <a:t>yper-parameter tuning and models’ improvement</a:t>
              </a:r>
              <a:endParaRPr lang="en-US" dirty="0"/>
            </a:p>
          </p:txBody>
        </p:sp>
        <p:sp>
          <p:nvSpPr>
            <p:cNvPr id="7" name="Rounded Rectangle 6"/>
            <p:cNvSpPr/>
            <p:nvPr/>
          </p:nvSpPr>
          <p:spPr>
            <a:xfrm>
              <a:off x="6861508" y="2675467"/>
              <a:ext cx="3293306" cy="7676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3. Data splitting (Training, validation and testing) </a:t>
              </a:r>
              <a:endParaRPr lang="en-US" dirty="0"/>
            </a:p>
          </p:txBody>
        </p:sp>
        <p:sp>
          <p:nvSpPr>
            <p:cNvPr id="8" name="Rounded Rectangle 7"/>
            <p:cNvSpPr/>
            <p:nvPr/>
          </p:nvSpPr>
          <p:spPr>
            <a:xfrm>
              <a:off x="3565151" y="2675467"/>
              <a:ext cx="2799645" cy="7676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2. Feature engineering and one-hot encoding</a:t>
              </a:r>
              <a:endParaRPr lang="en-US" dirty="0"/>
            </a:p>
          </p:txBody>
        </p:sp>
        <p:cxnSp>
          <p:nvCxnSpPr>
            <p:cNvPr id="12" name="Straight Arrow Connector 11"/>
            <p:cNvCxnSpPr>
              <a:stCxn id="2" idx="3"/>
              <a:endCxn id="8" idx="1"/>
            </p:cNvCxnSpPr>
            <p:nvPr/>
          </p:nvCxnSpPr>
          <p:spPr>
            <a:xfrm>
              <a:off x="3104444" y="3059289"/>
              <a:ext cx="460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7" idx="1"/>
            </p:cNvCxnSpPr>
            <p:nvPr/>
          </p:nvCxnSpPr>
          <p:spPr>
            <a:xfrm>
              <a:off x="6364796" y="3059289"/>
              <a:ext cx="496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900974" y="4104033"/>
              <a:ext cx="2500121" cy="7676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6. </a:t>
              </a:r>
              <a:r>
                <a:rPr lang="en-US" dirty="0" smtClean="0">
                  <a:latin typeface="Comic Sans MS" panose="030F0702030302020204" pitchFamily="66" charset="0"/>
                </a:rPr>
                <a:t>Selection of best performing model</a:t>
              </a:r>
              <a:endParaRPr lang="en-US" dirty="0"/>
            </a:p>
          </p:txBody>
        </p:sp>
        <p:sp>
          <p:nvSpPr>
            <p:cNvPr id="21" name="Rounded Rectangle 20"/>
            <p:cNvSpPr/>
            <p:nvPr/>
          </p:nvSpPr>
          <p:spPr>
            <a:xfrm>
              <a:off x="3945468" y="4104033"/>
              <a:ext cx="2419328" cy="7676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5. Model training and evaluation</a:t>
              </a:r>
              <a:endParaRPr lang="en-US" dirty="0"/>
            </a:p>
          </p:txBody>
        </p:sp>
        <p:cxnSp>
          <p:nvCxnSpPr>
            <p:cNvPr id="23" name="Straight Arrow Connector 22"/>
            <p:cNvCxnSpPr>
              <a:stCxn id="7" idx="2"/>
              <a:endCxn id="6" idx="0"/>
            </p:cNvCxnSpPr>
            <p:nvPr/>
          </p:nvCxnSpPr>
          <p:spPr>
            <a:xfrm flipH="1">
              <a:off x="8506967" y="3443111"/>
              <a:ext cx="1194" cy="66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1"/>
              <a:endCxn id="21" idx="3"/>
            </p:cNvCxnSpPr>
            <p:nvPr/>
          </p:nvCxnSpPr>
          <p:spPr>
            <a:xfrm flipH="1">
              <a:off x="6364796" y="4487855"/>
              <a:ext cx="496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1"/>
              <a:endCxn id="20" idx="3"/>
            </p:cNvCxnSpPr>
            <p:nvPr/>
          </p:nvCxnSpPr>
          <p:spPr>
            <a:xfrm flipH="1">
              <a:off x="3401095" y="4487855"/>
              <a:ext cx="5443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437511" y="6456362"/>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2" y="1318162"/>
            <a:ext cx="4189443" cy="5539838"/>
          </a:xfrm>
          <a:prstGeom prst="rect">
            <a:avLst/>
          </a:prstGeom>
        </p:spPr>
        <p:txBody>
          <a:bodyPr>
            <a:normAutofit lnSpcReduction="10000"/>
          </a:bodyPr>
          <a:lstStyle/>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1 </a:t>
            </a:r>
            <a:r>
              <a:rPr lang="en-US" sz="1800" dirty="0">
                <a:solidFill>
                  <a:schemeClr val="accent3">
                    <a:lumMod val="25000"/>
                  </a:schemeClr>
                </a:solidFill>
                <a:latin typeface="Comic Sans MS" panose="030F0702030302020204" pitchFamily="66" charset="0"/>
              </a:rPr>
              <a:t>represent successful landing, while 0 represent landing failure</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a:solidFill>
                  <a:schemeClr val="accent3">
                    <a:lumMod val="25000"/>
                  </a:schemeClr>
                </a:solidFill>
                <a:latin typeface="Comic Sans MS" panose="030F0702030302020204" pitchFamily="66" charset="0"/>
              </a:rPr>
              <a:t>Among all the Launch Sites, the landing success rate are higher as the </a:t>
            </a:r>
            <a:r>
              <a:rPr lang="en-US" sz="1800" dirty="0" smtClean="0">
                <a:solidFill>
                  <a:schemeClr val="accent3">
                    <a:lumMod val="25000"/>
                  </a:schemeClr>
                </a:solidFill>
                <a:latin typeface="Comic Sans MS" panose="030F0702030302020204" pitchFamily="66" charset="0"/>
              </a:rPr>
              <a:t>Flight Number </a:t>
            </a:r>
            <a:r>
              <a:rPr lang="en-US" sz="1800" dirty="0">
                <a:solidFill>
                  <a:schemeClr val="accent3">
                    <a:lumMod val="25000"/>
                  </a:schemeClr>
                </a:solidFill>
                <a:latin typeface="Comic Sans MS" panose="030F0702030302020204" pitchFamily="66" charset="0"/>
              </a:rPr>
              <a:t>increases</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Launch site CCAFS SLC 40 had the largest number of launches based on Flight Number with 33 successes and 22 failures.</a:t>
            </a:r>
          </a:p>
          <a:p>
            <a:pPr>
              <a:lnSpc>
                <a:spcPct val="100000"/>
              </a:lnSpc>
              <a:spcBef>
                <a:spcPts val="1400"/>
              </a:spcBef>
            </a:pPr>
            <a:r>
              <a:rPr lang="en-US" sz="1800" dirty="0">
                <a:solidFill>
                  <a:schemeClr val="accent3">
                    <a:lumMod val="25000"/>
                  </a:schemeClr>
                </a:solidFill>
                <a:latin typeface="Comic Sans MS" panose="030F0702030302020204" pitchFamily="66" charset="0"/>
              </a:rPr>
              <a:t>Launch site VAFB SLC 4E had </a:t>
            </a:r>
            <a:r>
              <a:rPr lang="en-US" sz="1800" dirty="0" smtClean="0">
                <a:solidFill>
                  <a:schemeClr val="accent3">
                    <a:lumMod val="25000"/>
                  </a:schemeClr>
                </a:solidFill>
                <a:latin typeface="Comic Sans MS" panose="030F0702030302020204" pitchFamily="66" charset="0"/>
              </a:rPr>
              <a:t>the least </a:t>
            </a:r>
            <a:r>
              <a:rPr lang="en-US" sz="1800" dirty="0">
                <a:solidFill>
                  <a:schemeClr val="accent3">
                    <a:lumMod val="25000"/>
                  </a:schemeClr>
                </a:solidFill>
                <a:latin typeface="Comic Sans MS" panose="030F0702030302020204" pitchFamily="66" charset="0"/>
              </a:rPr>
              <a:t>number of launches based on Flight Number </a:t>
            </a:r>
            <a:r>
              <a:rPr lang="en-US" sz="1800" dirty="0" smtClean="0">
                <a:solidFill>
                  <a:schemeClr val="accent3">
                    <a:lumMod val="25000"/>
                  </a:schemeClr>
                </a:solidFill>
                <a:latin typeface="Comic Sans MS" panose="030F0702030302020204" pitchFamily="66" charset="0"/>
              </a:rPr>
              <a:t> with 10 successes </a:t>
            </a:r>
            <a:r>
              <a:rPr lang="en-US" sz="1800" dirty="0">
                <a:solidFill>
                  <a:schemeClr val="accent3">
                    <a:lumMod val="25000"/>
                  </a:schemeClr>
                </a:solidFill>
                <a:latin typeface="Comic Sans MS" panose="030F0702030302020204" pitchFamily="66" charset="0"/>
              </a:rPr>
              <a:t>and 3</a:t>
            </a:r>
            <a:r>
              <a:rPr lang="en-US" sz="1800" dirty="0" smtClean="0">
                <a:solidFill>
                  <a:schemeClr val="accent3">
                    <a:lumMod val="25000"/>
                  </a:schemeClr>
                </a:solidFill>
                <a:latin typeface="Comic Sans MS" panose="030F0702030302020204" pitchFamily="66" charset="0"/>
              </a:rPr>
              <a:t> </a:t>
            </a:r>
            <a:r>
              <a:rPr lang="en-US" sz="1800" dirty="0">
                <a:solidFill>
                  <a:schemeClr val="accent3">
                    <a:lumMod val="25000"/>
                  </a:schemeClr>
                </a:solidFill>
                <a:latin typeface="Comic Sans MS" panose="030F0702030302020204" pitchFamily="66" charset="0"/>
              </a:rPr>
              <a:t>failures</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a:solidFill>
                  <a:schemeClr val="accent3">
                    <a:lumMod val="25000"/>
                  </a:schemeClr>
                </a:solidFill>
                <a:latin typeface="Comic Sans MS" panose="030F0702030302020204" pitchFamily="66" charset="0"/>
              </a:rPr>
              <a:t>Launch site </a:t>
            </a:r>
            <a:r>
              <a:rPr lang="en-US" sz="1800" dirty="0" smtClean="0">
                <a:solidFill>
                  <a:schemeClr val="accent3">
                    <a:lumMod val="25000"/>
                  </a:schemeClr>
                </a:solidFill>
                <a:latin typeface="Comic Sans MS" panose="030F0702030302020204" pitchFamily="66" charset="0"/>
              </a:rPr>
              <a:t>KSC LC 39A had the second </a:t>
            </a:r>
            <a:r>
              <a:rPr lang="en-US" sz="1800" dirty="0">
                <a:solidFill>
                  <a:schemeClr val="accent3">
                    <a:lumMod val="25000"/>
                  </a:schemeClr>
                </a:solidFill>
                <a:latin typeface="Comic Sans MS" panose="030F0702030302020204" pitchFamily="66" charset="0"/>
              </a:rPr>
              <a:t>largest number of </a:t>
            </a:r>
            <a:r>
              <a:rPr lang="en-US" sz="1800" dirty="0" smtClean="0">
                <a:solidFill>
                  <a:schemeClr val="accent3">
                    <a:lumMod val="25000"/>
                  </a:schemeClr>
                </a:solidFill>
                <a:latin typeface="Comic Sans MS" panose="030F0702030302020204" pitchFamily="66" charset="0"/>
              </a:rPr>
              <a:t>launches </a:t>
            </a:r>
            <a:r>
              <a:rPr lang="en-US" sz="1800" dirty="0">
                <a:solidFill>
                  <a:schemeClr val="accent3">
                    <a:lumMod val="25000"/>
                  </a:schemeClr>
                </a:solidFill>
                <a:latin typeface="Comic Sans MS" panose="030F0702030302020204" pitchFamily="66" charset="0"/>
              </a:rPr>
              <a:t>based on Flight Number</a:t>
            </a:r>
            <a:r>
              <a:rPr lang="en-US" sz="1800" dirty="0" smtClean="0">
                <a:solidFill>
                  <a:schemeClr val="accent3">
                    <a:lumMod val="25000"/>
                  </a:schemeClr>
                </a:solidFill>
                <a:latin typeface="Comic Sans MS" panose="030F0702030302020204" pitchFamily="66" charset="0"/>
              </a:rPr>
              <a:t> </a:t>
            </a:r>
            <a:r>
              <a:rPr lang="en-US" sz="1800" dirty="0">
                <a:solidFill>
                  <a:schemeClr val="accent3">
                    <a:lumMod val="25000"/>
                  </a:schemeClr>
                </a:solidFill>
                <a:latin typeface="Comic Sans MS" panose="030F0702030302020204" pitchFamily="66" charset="0"/>
              </a:rPr>
              <a:t>with </a:t>
            </a:r>
            <a:r>
              <a:rPr lang="en-US" sz="1800" dirty="0" smtClean="0">
                <a:solidFill>
                  <a:schemeClr val="accent3">
                    <a:lumMod val="25000"/>
                  </a:schemeClr>
                </a:solidFill>
                <a:latin typeface="Comic Sans MS" panose="030F0702030302020204" pitchFamily="66" charset="0"/>
              </a:rPr>
              <a:t>17 </a:t>
            </a:r>
            <a:r>
              <a:rPr lang="en-US" sz="1800" dirty="0">
                <a:solidFill>
                  <a:schemeClr val="accent3">
                    <a:lumMod val="25000"/>
                  </a:schemeClr>
                </a:solidFill>
                <a:latin typeface="Comic Sans MS" panose="030F0702030302020204" pitchFamily="66" charset="0"/>
              </a:rPr>
              <a:t>successes and 5</a:t>
            </a:r>
            <a:r>
              <a:rPr lang="en-US" sz="1800" dirty="0" smtClean="0">
                <a:solidFill>
                  <a:schemeClr val="accent3">
                    <a:lumMod val="25000"/>
                  </a:schemeClr>
                </a:solidFill>
                <a:latin typeface="Comic Sans MS" panose="030F0702030302020204" pitchFamily="66" charset="0"/>
              </a:rPr>
              <a:t> </a:t>
            </a:r>
            <a:r>
              <a:rPr lang="en-US" sz="1800" dirty="0">
                <a:solidFill>
                  <a:schemeClr val="accent3">
                    <a:lumMod val="25000"/>
                  </a:schemeClr>
                </a:solidFill>
                <a:latin typeface="Comic Sans MS" panose="030F0702030302020204" pitchFamily="66" charset="0"/>
              </a:rPr>
              <a:t>failures</a:t>
            </a:r>
            <a:r>
              <a:rPr lang="en-US" sz="1800" dirty="0" smtClean="0">
                <a:solidFill>
                  <a:schemeClr val="accent3">
                    <a:lumMod val="25000"/>
                  </a:schemeClr>
                </a:solidFill>
                <a:latin typeface="Comic Sans MS" panose="030F0702030302020204" pitchFamily="66" charset="0"/>
              </a:rPr>
              <a:t>.</a:t>
            </a:r>
            <a:endParaRPr lang="en-US" sz="1800" dirty="0">
              <a:solidFill>
                <a:schemeClr val="accent3">
                  <a:lumMod val="25000"/>
                </a:schemeClr>
              </a:solidFill>
              <a:latin typeface="Comic Sans MS" panose="030F0702030302020204" pitchFamily="66" charset="0"/>
            </a:endParaRPr>
          </a:p>
          <a:p>
            <a:pPr>
              <a:lnSpc>
                <a:spcPct val="100000"/>
              </a:lnSpc>
              <a:spcBef>
                <a:spcPts val="1400"/>
              </a:spcBef>
            </a:pPr>
            <a:endParaRPr lang="en-US" sz="2400" dirty="0">
              <a:solidFill>
                <a:schemeClr val="accent3">
                  <a:lumMod val="25000"/>
                </a:schemeClr>
              </a:solidFill>
              <a:latin typeface="Comic Sans MS" panose="030F0702030302020204" pitchFamily="66"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125683"/>
            <a:ext cx="6363764" cy="4732317"/>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2" y="1426029"/>
            <a:ext cx="6363764" cy="6996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smtClean="0">
                <a:solidFill>
                  <a:schemeClr val="accent3">
                    <a:lumMod val="25000"/>
                  </a:schemeClr>
                </a:solidFill>
                <a:latin typeface="Comic Sans MS" panose="030F0702030302020204" pitchFamily="66" charset="0"/>
              </a:rPr>
              <a:t>Scatter Plot of Flight Number vs. Launch Site</a:t>
            </a: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64957"/>
            <a:ext cx="2743200" cy="401638"/>
          </a:xfrm>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3509"/>
            <a:ext cx="6319412" cy="5012267"/>
          </a:xfrm>
          <a:prstGeom prst="rect">
            <a:avLst/>
          </a:prstGeom>
        </p:spPr>
        <p:txBody>
          <a:bodyPr>
            <a:normAutofit/>
          </a:bodyPr>
          <a:lstStyle/>
          <a:p>
            <a:pPr marL="0" indent="0">
              <a:lnSpc>
                <a:spcPct val="100000"/>
              </a:lnSpc>
              <a:spcBef>
                <a:spcPts val="1400"/>
              </a:spcBef>
              <a:buNone/>
            </a:pPr>
            <a:r>
              <a:rPr lang="en-CA" sz="2200" b="1" dirty="0">
                <a:solidFill>
                  <a:schemeClr val="accent3">
                    <a:lumMod val="25000"/>
                  </a:schemeClr>
                </a:solidFill>
                <a:latin typeface="Comic Sans MS" panose="030F0702030302020204" pitchFamily="66" charset="0"/>
              </a:rPr>
              <a:t>S</a:t>
            </a:r>
            <a:r>
              <a:rPr lang="en-CA" sz="2200" b="1" dirty="0" smtClean="0">
                <a:solidFill>
                  <a:schemeClr val="accent3">
                    <a:lumMod val="25000"/>
                  </a:schemeClr>
                </a:solidFill>
                <a:latin typeface="Comic Sans MS" panose="030F0702030302020204" pitchFamily="66" charset="0"/>
              </a:rPr>
              <a:t>catter </a:t>
            </a:r>
            <a:r>
              <a:rPr lang="en-CA" sz="2200" b="1" dirty="0">
                <a:solidFill>
                  <a:schemeClr val="accent3">
                    <a:lumMod val="25000"/>
                  </a:schemeClr>
                </a:solidFill>
                <a:latin typeface="Comic Sans MS" panose="030F0702030302020204" pitchFamily="66" charset="0"/>
              </a:rPr>
              <a:t>plot of Payload vs. Launch </a:t>
            </a:r>
            <a:r>
              <a:rPr lang="en-CA" sz="2200" b="1" dirty="0" smtClean="0">
                <a:solidFill>
                  <a:schemeClr val="accent3">
                    <a:lumMod val="25000"/>
                  </a:schemeClr>
                </a:solidFill>
                <a:latin typeface="Comic Sans MS" panose="030F0702030302020204" pitchFamily="66" charset="0"/>
              </a:rPr>
              <a:t>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184894"/>
            <a:ext cx="6319412" cy="4574823"/>
          </a:xfrm>
          <a:prstGeom prst="rect">
            <a:avLst/>
          </a:prstGeom>
        </p:spPr>
      </p:pic>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270044" y="1653509"/>
            <a:ext cx="4015567" cy="52044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1 represent successful landing, while 0 represent landing failure.</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Among all the Launch Sites, the landing success rate are </a:t>
            </a:r>
            <a:r>
              <a:rPr lang="en-US" sz="1800" dirty="0" smtClean="0">
                <a:solidFill>
                  <a:schemeClr val="accent3">
                    <a:lumMod val="25000"/>
                  </a:schemeClr>
                </a:solidFill>
                <a:latin typeface="Comic Sans MS" panose="030F0702030302020204" pitchFamily="66" charset="0"/>
              </a:rPr>
              <a:t>higher for lower </a:t>
            </a:r>
            <a:r>
              <a:rPr lang="en-US" sz="1800" dirty="0" smtClean="0">
                <a:solidFill>
                  <a:schemeClr val="accent3">
                    <a:lumMod val="25000"/>
                  </a:schemeClr>
                </a:solidFill>
                <a:latin typeface="Comic Sans MS" panose="030F0702030302020204" pitchFamily="66" charset="0"/>
              </a:rPr>
              <a:t>p</a:t>
            </a:r>
            <a:r>
              <a:rPr lang="en-US" sz="1800" dirty="0" smtClean="0">
                <a:solidFill>
                  <a:schemeClr val="accent3">
                    <a:lumMod val="25000"/>
                  </a:schemeClr>
                </a:solidFill>
                <a:latin typeface="Comic Sans MS" panose="030F0702030302020204" pitchFamily="66" charset="0"/>
              </a:rPr>
              <a:t>ayload masses</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For launch site, KSC LC 39A, the highest failure occurred for </a:t>
            </a:r>
            <a:r>
              <a:rPr lang="en-US" sz="1800" dirty="0" smtClean="0">
                <a:solidFill>
                  <a:schemeClr val="accent3">
                    <a:lumMod val="25000"/>
                  </a:schemeClr>
                </a:solidFill>
                <a:latin typeface="Comic Sans MS" panose="030F0702030302020204" pitchFamily="66" charset="0"/>
              </a:rPr>
              <a:t>p</a:t>
            </a:r>
            <a:r>
              <a:rPr lang="en-US" sz="1800" dirty="0" smtClean="0">
                <a:solidFill>
                  <a:schemeClr val="accent3">
                    <a:lumMod val="25000"/>
                  </a:schemeClr>
                </a:solidFill>
                <a:latin typeface="Comic Sans MS" panose="030F0702030302020204" pitchFamily="66" charset="0"/>
              </a:rPr>
              <a:t>ayload mass </a:t>
            </a:r>
            <a:r>
              <a:rPr lang="en-US" sz="1800" dirty="0" smtClean="0">
                <a:solidFill>
                  <a:schemeClr val="accent3">
                    <a:lumMod val="25000"/>
                  </a:schemeClr>
                </a:solidFill>
                <a:latin typeface="Comic Sans MS" panose="030F0702030302020204" pitchFamily="66" charset="0"/>
              </a:rPr>
              <a:t>between 4000 and 8000 Kg</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Launch Site CCAFS SLC 40 has the highest numbers of launches followed by KSC LC 39A and VAFB SLC 4E.</a:t>
            </a: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p:txBody>
      </p:sp>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71484"/>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67699" y="1500222"/>
            <a:ext cx="4120737" cy="4864951"/>
          </a:xfrm>
          <a:prstGeom prst="rect">
            <a:avLst/>
          </a:prstGeom>
        </p:spPr>
        <p:txBody>
          <a:bodyPr>
            <a:normAutofit/>
          </a:bodyPr>
          <a:lstStyle/>
          <a:p>
            <a:pPr>
              <a:lnSpc>
                <a:spcPct val="100000"/>
              </a:lnSpc>
              <a:spcBef>
                <a:spcPts val="1400"/>
              </a:spcBef>
            </a:pPr>
            <a:r>
              <a:rPr lang="en-CA" sz="1800" dirty="0" smtClean="0">
                <a:solidFill>
                  <a:schemeClr val="accent3">
                    <a:lumMod val="25000"/>
                  </a:schemeClr>
                </a:solidFill>
                <a:latin typeface="Comic Sans MS" panose="030F0702030302020204" pitchFamily="66" charset="0"/>
              </a:rPr>
              <a:t>Rockets with Orbit types of ES-L1, GEO, HEO, and SSO have 100 % landing success rate.</a:t>
            </a:r>
          </a:p>
          <a:p>
            <a:pPr>
              <a:lnSpc>
                <a:spcPct val="100000"/>
              </a:lnSpc>
              <a:spcBef>
                <a:spcPts val="1400"/>
              </a:spcBef>
            </a:pPr>
            <a:r>
              <a:rPr lang="en-CA" sz="1800" dirty="0" smtClean="0">
                <a:solidFill>
                  <a:schemeClr val="accent3">
                    <a:lumMod val="25000"/>
                  </a:schemeClr>
                </a:solidFill>
                <a:latin typeface="Comic Sans MS" panose="030F0702030302020204" pitchFamily="66" charset="0"/>
              </a:rPr>
              <a:t>Rockets with Orbit type of VLEO have success rate greater than 80 %.</a:t>
            </a:r>
          </a:p>
          <a:p>
            <a:pPr>
              <a:lnSpc>
                <a:spcPct val="100000"/>
              </a:lnSpc>
              <a:spcBef>
                <a:spcPts val="1400"/>
              </a:spcBef>
            </a:pPr>
            <a:r>
              <a:rPr lang="en-CA" sz="1800" dirty="0" smtClean="0">
                <a:solidFill>
                  <a:schemeClr val="accent3">
                    <a:lumMod val="25000"/>
                  </a:schemeClr>
                </a:solidFill>
                <a:latin typeface="Comic Sans MS" panose="030F0702030302020204" pitchFamily="66" charset="0"/>
              </a:rPr>
              <a:t>Rochets with Orbit types of ISS, LEO, MEO, and PO have landing success rate above 60 %.</a:t>
            </a:r>
          </a:p>
          <a:p>
            <a:pPr>
              <a:lnSpc>
                <a:spcPct val="100000"/>
              </a:lnSpc>
              <a:spcBef>
                <a:spcPts val="1400"/>
              </a:spcBef>
            </a:pPr>
            <a:r>
              <a:rPr lang="en-CA" sz="1800" dirty="0" smtClean="0">
                <a:solidFill>
                  <a:schemeClr val="accent3">
                    <a:lumMod val="25000"/>
                  </a:schemeClr>
                </a:solidFill>
                <a:latin typeface="Comic Sans MS" panose="030F0702030302020204" pitchFamily="66" charset="0"/>
              </a:rPr>
              <a:t>Rockets with orbit type of GTO have landing success rate greater than 50 %.</a:t>
            </a:r>
          </a:p>
          <a:p>
            <a:pPr>
              <a:lnSpc>
                <a:spcPct val="100000"/>
              </a:lnSpc>
              <a:spcBef>
                <a:spcPts val="1400"/>
              </a:spcBef>
            </a:pPr>
            <a:r>
              <a:rPr lang="en-CA" sz="1800" dirty="0" smtClean="0">
                <a:solidFill>
                  <a:schemeClr val="accent3">
                    <a:lumMod val="25000"/>
                  </a:schemeClr>
                </a:solidFill>
                <a:latin typeface="Comic Sans MS" panose="030F0702030302020204" pitchFamily="66" charset="0"/>
              </a:rPr>
              <a:t>Rockets with Orbit type SO have 0 %  landing success rate.</a:t>
            </a: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1176225" y="1500223"/>
            <a:ext cx="5901469" cy="56608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smtClean="0">
                <a:solidFill>
                  <a:schemeClr val="accent3">
                    <a:lumMod val="25000"/>
                  </a:schemeClr>
                </a:solidFill>
                <a:latin typeface="Comic Sans MS" panose="030F0702030302020204" pitchFamily="66" charset="0"/>
              </a:rPr>
              <a:t>B</a:t>
            </a:r>
            <a:r>
              <a:rPr lang="en-US" sz="2200" b="1" dirty="0" smtClean="0">
                <a:solidFill>
                  <a:schemeClr val="accent3">
                    <a:lumMod val="25000"/>
                  </a:schemeClr>
                </a:solidFill>
                <a:latin typeface="Comic Sans MS" panose="030F0702030302020204" pitchFamily="66" charset="0"/>
              </a:rPr>
              <a:t>ar chart for the success rate of each orbit type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224" y="2244437"/>
            <a:ext cx="5901469" cy="369322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3928" y="1497761"/>
            <a:ext cx="4801684" cy="4958601"/>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Comic Sans MS" panose="030F0702030302020204" pitchFamily="66" charset="0"/>
              </a:rPr>
              <a:t>1 represent successful landing, while 0 represent landing failure</a:t>
            </a:r>
            <a:r>
              <a:rPr lang="en-US" sz="2400" dirty="0" smtClean="0">
                <a:solidFill>
                  <a:schemeClr val="accent3">
                    <a:lumMod val="25000"/>
                  </a:schemeClr>
                </a:solidFill>
                <a:latin typeface="Comic Sans MS" panose="030F0702030302020204" pitchFamily="66" charset="0"/>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Generally, it appears that the higher the Flight number of each orbit type, the higher the landing success.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770010" y="1497761"/>
            <a:ext cx="5975173" cy="58042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b="1" dirty="0">
                <a:solidFill>
                  <a:schemeClr val="accent3">
                    <a:lumMod val="25000"/>
                  </a:schemeClr>
                </a:solidFill>
                <a:latin typeface="Comic Sans MS" panose="030F0702030302020204" pitchFamily="66" charset="0"/>
              </a:rPr>
              <a:t>S</a:t>
            </a:r>
            <a:r>
              <a:rPr lang="en-US" sz="2200" b="1" dirty="0" err="1" smtClean="0">
                <a:solidFill>
                  <a:schemeClr val="accent3">
                    <a:lumMod val="25000"/>
                  </a:schemeClr>
                </a:solidFill>
                <a:latin typeface="Comic Sans MS" panose="030F0702030302020204" pitchFamily="66" charset="0"/>
              </a:rPr>
              <a:t>catter</a:t>
            </a:r>
            <a:r>
              <a:rPr lang="en-US" sz="2200" b="1" dirty="0" smtClean="0">
                <a:solidFill>
                  <a:schemeClr val="accent3">
                    <a:lumMod val="25000"/>
                  </a:schemeClr>
                </a:solidFill>
                <a:latin typeface="Comic Sans MS" panose="030F0702030302020204" pitchFamily="66" charset="0"/>
              </a:rPr>
              <a:t> point of Flight number vs. Orbit type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078182"/>
            <a:ext cx="5713918" cy="4378180"/>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8790"/>
            <a:ext cx="6319558" cy="567047"/>
          </a:xfrm>
          <a:prstGeom prst="rect">
            <a:avLst/>
          </a:prstGeom>
        </p:spPr>
        <p:txBody>
          <a:bodyPr>
            <a:noAutofit/>
          </a:bodyPr>
          <a:lstStyle/>
          <a:p>
            <a:pPr marL="0" indent="0">
              <a:lnSpc>
                <a:spcPct val="100000"/>
              </a:lnSpc>
              <a:spcBef>
                <a:spcPts val="1400"/>
              </a:spcBef>
              <a:buNone/>
            </a:pPr>
            <a:r>
              <a:rPr lang="en-US" sz="2400" dirty="0" smtClean="0">
                <a:solidFill>
                  <a:schemeClr val="accent3">
                    <a:lumMod val="25000"/>
                  </a:schemeClr>
                </a:solidFill>
                <a:latin typeface="Comic Sans MS" panose="030F0702030302020204" pitchFamily="66" charset="0"/>
              </a:rPr>
              <a:t>scatter </a:t>
            </a:r>
            <a:r>
              <a:rPr lang="en-US" sz="2400" dirty="0">
                <a:solidFill>
                  <a:schemeClr val="accent3">
                    <a:lumMod val="25000"/>
                  </a:schemeClr>
                </a:solidFill>
                <a:latin typeface="Comic Sans MS" panose="030F0702030302020204" pitchFamily="66" charset="0"/>
              </a:rPr>
              <a:t>point of payload vs. orbit </a:t>
            </a:r>
            <a:r>
              <a:rPr lang="en-US" sz="2400" dirty="0" smtClean="0">
                <a:solidFill>
                  <a:schemeClr val="accent3">
                    <a:lumMod val="25000"/>
                  </a:schemeClr>
                </a:solidFill>
                <a:latin typeface="Comic Sans MS" panose="030F0702030302020204" pitchFamily="66" charset="0"/>
              </a:rPr>
              <a:t>type</a:t>
            </a:r>
            <a:endParaRPr lang="en-US" sz="2400" dirty="0">
              <a:solidFill>
                <a:schemeClr val="accent3">
                  <a:lumMod val="25000"/>
                </a:schemeClr>
              </a:solidFill>
              <a:latin typeface="Comic Sans MS" panose="030F0702030302020204" pitchFamily="66"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733309" y="1448790"/>
            <a:ext cx="4552302" cy="55398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dirty="0">
              <a:solidFill>
                <a:schemeClr val="accent3">
                  <a:lumMod val="25000"/>
                </a:schemeClr>
              </a:solidFill>
              <a:latin typeface="Comic Sans MS" panose="030F0702030302020204" pitchFamily="66" charset="0"/>
            </a:endParaRP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1 </a:t>
            </a:r>
            <a:r>
              <a:rPr lang="en-US" sz="2000" dirty="0">
                <a:solidFill>
                  <a:schemeClr val="accent3">
                    <a:lumMod val="25000"/>
                  </a:schemeClr>
                </a:solidFill>
                <a:latin typeface="Comic Sans MS" panose="030F0702030302020204" pitchFamily="66" charset="0"/>
              </a:rPr>
              <a:t>represent successful landing, while 0 represent landing failure</a:t>
            </a:r>
            <a:r>
              <a:rPr lang="en-US" sz="20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Besides Rockets with Orbit types of GTO, MEO, VLEO and SO, landing success appears to increase with increase in payload mass.</a:t>
            </a: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Rockets with Orbit types ES-L1, SSO, HEO, and GEO have 100 % landing success.</a:t>
            </a: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Overall, there has been more successful landing than failure.</a:t>
            </a:r>
            <a:endParaRPr lang="en-US" sz="22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115670"/>
            <a:ext cx="5963298" cy="4202003"/>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5734" y="1423426"/>
            <a:ext cx="3932238" cy="5434574"/>
          </a:xfrm>
          <a:prstGeom prst="rect">
            <a:avLst/>
          </a:prstGeom>
        </p:spPr>
        <p:txBody>
          <a:bodyPr>
            <a:normAutofit/>
          </a:bodyPr>
          <a:lstStyle/>
          <a:p>
            <a:pPr>
              <a:lnSpc>
                <a:spcPct val="100000"/>
              </a:lnSpc>
              <a:spcBef>
                <a:spcPts val="1400"/>
              </a:spcBef>
            </a:pPr>
            <a:r>
              <a:rPr lang="en-US" sz="2000" dirty="0">
                <a:latin typeface="Comic Sans MS" panose="030F0702030302020204" pitchFamily="66" charset="0"/>
              </a:rPr>
              <a:t>T</a:t>
            </a:r>
            <a:r>
              <a:rPr lang="en-US" sz="2000" dirty="0" smtClean="0">
                <a:latin typeface="Comic Sans MS" panose="030F0702030302020204" pitchFamily="66" charset="0"/>
              </a:rPr>
              <a:t>he net success </a:t>
            </a:r>
            <a:r>
              <a:rPr lang="en-US" sz="2000" dirty="0">
                <a:latin typeface="Comic Sans MS" panose="030F0702030302020204" pitchFamily="66" charset="0"/>
              </a:rPr>
              <a:t>rate since 2013 kept increasing till </a:t>
            </a:r>
            <a:r>
              <a:rPr lang="en-US" sz="2000" dirty="0" smtClean="0">
                <a:latin typeface="Comic Sans MS" panose="030F0702030302020204" pitchFamily="66" charset="0"/>
              </a:rPr>
              <a:t>2020.</a:t>
            </a:r>
          </a:p>
          <a:p>
            <a:pPr>
              <a:lnSpc>
                <a:spcPct val="100000"/>
              </a:lnSpc>
              <a:spcBef>
                <a:spcPts val="1400"/>
              </a:spcBef>
            </a:pPr>
            <a:r>
              <a:rPr lang="en-US" sz="2000" dirty="0" smtClean="0">
                <a:latin typeface="Comic Sans MS" panose="030F0702030302020204" pitchFamily="66" charset="0"/>
              </a:rPr>
              <a:t>The success rate between 2010 and 2013 remained at a constant rate of 0 %.</a:t>
            </a:r>
          </a:p>
          <a:p>
            <a:pPr>
              <a:lnSpc>
                <a:spcPct val="100000"/>
              </a:lnSpc>
              <a:spcBef>
                <a:spcPts val="1400"/>
              </a:spcBef>
            </a:pPr>
            <a:r>
              <a:rPr lang="en-US" sz="2000" dirty="0" smtClean="0">
                <a:latin typeface="Comic Sans MS" panose="030F0702030302020204" pitchFamily="66" charset="0"/>
              </a:rPr>
              <a:t>There was a fall in the success rate between 2017 and 2018 followed by a subsequent rise in the succeeding years.</a:t>
            </a:r>
          </a:p>
          <a:p>
            <a:pPr>
              <a:lnSpc>
                <a:spcPct val="100000"/>
              </a:lnSpc>
              <a:spcBef>
                <a:spcPts val="1400"/>
              </a:spcBef>
            </a:pPr>
            <a:r>
              <a:rPr lang="en-US" sz="2000" dirty="0" smtClean="0">
                <a:latin typeface="Comic Sans MS" panose="030F0702030302020204" pitchFamily="66" charset="0"/>
              </a:rPr>
              <a:t>Between 2014 and 2015, the success rate plateaued at a value of about 0.38 (38 %).</a:t>
            </a:r>
          </a:p>
          <a:p>
            <a:pPr>
              <a:lnSpc>
                <a:spcPct val="100000"/>
              </a:lnSpc>
              <a:spcBef>
                <a:spcPts val="1400"/>
              </a:spcBef>
            </a:pPr>
            <a:endParaRPr lang="en-US" sz="2000" dirty="0" smtClean="0">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Rectangle 1"/>
          <p:cNvSpPr/>
          <p:nvPr/>
        </p:nvSpPr>
        <p:spPr>
          <a:xfrm>
            <a:off x="1235033" y="1423426"/>
            <a:ext cx="5925787" cy="830997"/>
          </a:xfrm>
          <a:prstGeom prst="rect">
            <a:avLst/>
          </a:prstGeom>
        </p:spPr>
        <p:txBody>
          <a:bodyPr wrap="square">
            <a:spAutoFit/>
          </a:bodyPr>
          <a:lstStyle/>
          <a:p>
            <a:pPr>
              <a:lnSpc>
                <a:spcPct val="100000"/>
              </a:lnSpc>
              <a:spcBef>
                <a:spcPts val="1400"/>
              </a:spcBef>
            </a:pPr>
            <a:r>
              <a:rPr lang="en-US" sz="2400" b="1" dirty="0" smtClean="0">
                <a:solidFill>
                  <a:schemeClr val="accent3">
                    <a:lumMod val="25000"/>
                  </a:schemeClr>
                </a:solidFill>
                <a:latin typeface="Comic Sans MS" panose="030F0702030302020204" pitchFamily="66" charset="0"/>
              </a:rPr>
              <a:t>Line </a:t>
            </a:r>
            <a:r>
              <a:rPr lang="en-US" sz="2400" b="1" dirty="0">
                <a:solidFill>
                  <a:schemeClr val="accent3">
                    <a:lumMod val="25000"/>
                  </a:schemeClr>
                </a:solidFill>
                <a:latin typeface="Comic Sans MS" panose="030F0702030302020204" pitchFamily="66" charset="0"/>
              </a:rPr>
              <a:t>chart of yearly average success rate</a:t>
            </a:r>
            <a:endParaRPr lang="en-US" sz="2400" b="1" dirty="0">
              <a:solidFill>
                <a:schemeClr val="accent3">
                  <a:lumMod val="25000"/>
                </a:schemeClr>
              </a:solidFill>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032" y="2398817"/>
            <a:ext cx="5925787" cy="3930732"/>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64728" y="6455745"/>
            <a:ext cx="2743200" cy="401638"/>
          </a:xfrm>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60774" cy="3577647"/>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Comic Sans MS" panose="030F0702030302020204" pitchFamily="66" charset="0"/>
              </a:rPr>
              <a:t>N</a:t>
            </a:r>
            <a:r>
              <a:rPr lang="en-US" sz="2200" b="1" dirty="0" smtClean="0">
                <a:solidFill>
                  <a:schemeClr val="accent3">
                    <a:lumMod val="25000"/>
                  </a:schemeClr>
                </a:solidFill>
                <a:latin typeface="Comic Sans MS" panose="030F0702030302020204" pitchFamily="66" charset="0"/>
              </a:rPr>
              <a:t>ames </a:t>
            </a:r>
            <a:r>
              <a:rPr lang="en-US" sz="2200" b="1" dirty="0">
                <a:solidFill>
                  <a:schemeClr val="accent3">
                    <a:lumMod val="25000"/>
                  </a:schemeClr>
                </a:solidFill>
                <a:latin typeface="Comic Sans MS" panose="030F0702030302020204" pitchFamily="66" charset="0"/>
              </a:rPr>
              <a:t>of the unique launch </a:t>
            </a:r>
            <a:r>
              <a:rPr lang="en-US" sz="2200" b="1" dirty="0" smtClean="0">
                <a:solidFill>
                  <a:schemeClr val="accent3">
                    <a:lumMod val="25000"/>
                  </a:schemeClr>
                </a:solidFill>
                <a:latin typeface="Comic Sans MS" panose="030F0702030302020204" pitchFamily="66" charset="0"/>
              </a:rPr>
              <a:t>sites</a:t>
            </a:r>
          </a:p>
          <a:p>
            <a:pPr marL="0" indent="0">
              <a:lnSpc>
                <a:spcPct val="100000"/>
              </a:lnSpc>
              <a:spcBef>
                <a:spcPts val="1400"/>
              </a:spcBef>
              <a:buNone/>
            </a:pPr>
            <a:endParaRPr lang="en-US" sz="2200" dirty="0">
              <a:solidFill>
                <a:schemeClr val="accent3">
                  <a:lumMod val="25000"/>
                </a:schemeClr>
              </a:solidFill>
              <a:latin typeface="Comic Sans MS" panose="030F0702030302020204" pitchFamily="66" charset="0"/>
            </a:endParaRPr>
          </a:p>
          <a:p>
            <a:pPr marL="0" indent="0">
              <a:lnSpc>
                <a:spcPct val="100000"/>
              </a:lnSpc>
              <a:spcBef>
                <a:spcPts val="1400"/>
              </a:spcBef>
              <a:buNone/>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388176"/>
            <a:ext cx="4799517" cy="3098223"/>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5830785" y="1825624"/>
            <a:ext cx="5454826" cy="35776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400" dirty="0" smtClean="0">
                <a:solidFill>
                  <a:schemeClr val="accent3">
                    <a:lumMod val="25000"/>
                  </a:schemeClr>
                </a:solidFill>
                <a:latin typeface="Comic Sans MS" panose="030F0702030302020204" pitchFamily="66" charset="0"/>
              </a:rPr>
              <a:t>To select unique launch sites, </a:t>
            </a:r>
            <a:r>
              <a:rPr lang="en-US" sz="2400" b="1" dirty="0" smtClean="0">
                <a:solidFill>
                  <a:schemeClr val="accent3">
                    <a:lumMod val="25000"/>
                  </a:schemeClr>
                </a:solidFill>
                <a:latin typeface="Comic Sans MS" panose="030F0702030302020204" pitchFamily="66" charset="0"/>
              </a:rPr>
              <a:t>DISTINCT</a:t>
            </a:r>
            <a:r>
              <a:rPr lang="en-US" sz="2400" dirty="0" smtClean="0">
                <a:solidFill>
                  <a:schemeClr val="accent3">
                    <a:lumMod val="25000"/>
                  </a:schemeClr>
                </a:solidFill>
                <a:latin typeface="Comic Sans MS" panose="030F0702030302020204" pitchFamily="66" charset="0"/>
              </a:rPr>
              <a:t> is used in the </a:t>
            </a:r>
            <a:r>
              <a:rPr lang="en-US" sz="2400" b="1" dirty="0" smtClean="0">
                <a:solidFill>
                  <a:schemeClr val="accent3">
                    <a:lumMod val="25000"/>
                  </a:schemeClr>
                </a:solidFill>
                <a:latin typeface="Comic Sans MS" panose="030F0702030302020204" pitchFamily="66" charset="0"/>
              </a:rPr>
              <a:t>SELECT</a:t>
            </a:r>
            <a:r>
              <a:rPr lang="en-US" sz="2400" dirty="0" smtClean="0">
                <a:solidFill>
                  <a:schemeClr val="accent3">
                    <a:lumMod val="25000"/>
                  </a:schemeClr>
                </a:solidFill>
                <a:latin typeface="Comic Sans MS" panose="030F0702030302020204" pitchFamily="66" charset="0"/>
              </a:rPr>
              <a:t> statement</a:t>
            </a: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62135"/>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0222"/>
            <a:ext cx="10095912" cy="5537778"/>
          </a:xfrm>
          <a:prstGeom prst="rect">
            <a:avLst/>
          </a:prstGeom>
        </p:spPr>
        <p:txBody>
          <a:bodyPr>
            <a:normAutofit fontScale="92500" lnSpcReduction="10000"/>
          </a:bodyPr>
          <a:lstStyle/>
          <a:p>
            <a:pPr>
              <a:lnSpc>
                <a:spcPct val="100000"/>
              </a:lnSpc>
              <a:spcBef>
                <a:spcPts val="1400"/>
              </a:spcBef>
            </a:pPr>
            <a:r>
              <a:rPr lang="en-US" sz="2200" b="1" dirty="0" smtClean="0">
                <a:solidFill>
                  <a:schemeClr val="accent3">
                    <a:lumMod val="25000"/>
                  </a:schemeClr>
                </a:solidFill>
                <a:latin typeface="Comic Sans MS" panose="030F0702030302020204" pitchFamily="66" charset="0"/>
              </a:rPr>
              <a:t>5 </a:t>
            </a:r>
            <a:r>
              <a:rPr lang="en-US" sz="2200" b="1" dirty="0">
                <a:solidFill>
                  <a:schemeClr val="accent3">
                    <a:lumMod val="25000"/>
                  </a:schemeClr>
                </a:solidFill>
                <a:latin typeface="Comic Sans MS" panose="030F0702030302020204" pitchFamily="66" charset="0"/>
              </a:rPr>
              <a:t>records where launch sites </a:t>
            </a:r>
            <a:r>
              <a:rPr lang="en-US" sz="2200" b="1" dirty="0" smtClean="0">
                <a:solidFill>
                  <a:schemeClr val="accent3">
                    <a:lumMod val="25000"/>
                  </a:schemeClr>
                </a:solidFill>
                <a:latin typeface="Comic Sans MS" panose="030F0702030302020204" pitchFamily="66" charset="0"/>
              </a:rPr>
              <a:t>begin </a:t>
            </a:r>
            <a:r>
              <a:rPr lang="en-US" sz="2200" b="1" dirty="0">
                <a:solidFill>
                  <a:schemeClr val="accent3">
                    <a:lumMod val="25000"/>
                  </a:schemeClr>
                </a:solidFill>
                <a:latin typeface="Comic Sans MS" panose="030F0702030302020204" pitchFamily="66" charset="0"/>
              </a:rPr>
              <a:t>with `CCA</a:t>
            </a:r>
            <a:r>
              <a:rPr lang="en-US" sz="2200" b="1" dirty="0" smtClean="0">
                <a:solidFill>
                  <a:schemeClr val="accent3">
                    <a:lumMod val="25000"/>
                  </a:schemeClr>
                </a:solidFill>
                <a:latin typeface="Comic Sans MS" panose="030F0702030302020204" pitchFamily="66" charset="0"/>
              </a:rPr>
              <a:t>`</a:t>
            </a: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Use </a:t>
            </a:r>
            <a:r>
              <a:rPr lang="en-US" sz="2200" b="1" dirty="0" smtClean="0">
                <a:solidFill>
                  <a:schemeClr val="accent3">
                    <a:lumMod val="25000"/>
                  </a:schemeClr>
                </a:solidFill>
                <a:latin typeface="Comic Sans MS" panose="030F0702030302020204" pitchFamily="66" charset="0"/>
              </a:rPr>
              <a:t>LIKE</a:t>
            </a:r>
            <a:r>
              <a:rPr lang="en-US" sz="2200" dirty="0" smtClean="0">
                <a:solidFill>
                  <a:schemeClr val="accent3">
                    <a:lumMod val="25000"/>
                  </a:schemeClr>
                </a:solidFill>
                <a:latin typeface="Comic Sans MS" panose="030F0702030302020204" pitchFamily="66" charset="0"/>
              </a:rPr>
              <a:t> and the “%” wildcard in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clause and limit the result to 5.</a:t>
            </a: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marL="0" indent="0">
              <a:lnSpc>
                <a:spcPct val="100000"/>
              </a:lnSpc>
              <a:spcBef>
                <a:spcPts val="1400"/>
              </a:spcBef>
              <a:buNone/>
            </a:pPr>
            <a:endParaRPr lang="en-US" sz="2200" b="1" dirty="0">
              <a:solidFill>
                <a:schemeClr val="accent3">
                  <a:lumMod val="25000"/>
                </a:schemeClr>
              </a:solidFill>
              <a:latin typeface="Comic Sans MS" panose="030F0702030302020204" pitchFamily="66"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367340" y="1825625"/>
            <a:ext cx="49182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marL="0" indent="0">
              <a:lnSpc>
                <a:spcPct val="100000"/>
              </a:lnSpc>
              <a:spcBef>
                <a:spcPts val="1400"/>
              </a:spcBef>
              <a:buFont typeface="Arial" panose="020B0604020202020204" pitchFamily="34" charset="0"/>
              <a:buNone/>
            </a:pPr>
            <a:endParaRPr lang="en-US" sz="2200" b="1" dirty="0">
              <a:solidFill>
                <a:schemeClr val="accent3">
                  <a:lumMod val="25000"/>
                </a:schemeClr>
              </a:solidFill>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718366"/>
            <a:ext cx="10095911" cy="4565856"/>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622463"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T</a:t>
            </a:r>
            <a:r>
              <a:rPr lang="en-US" sz="2200" b="1" dirty="0" smtClean="0">
                <a:solidFill>
                  <a:schemeClr val="accent3">
                    <a:lumMod val="25000"/>
                  </a:schemeClr>
                </a:solidFill>
                <a:latin typeface="Comic Sans MS" panose="030F0702030302020204" pitchFamily="66" charset="0"/>
              </a:rPr>
              <a:t>he </a:t>
            </a:r>
            <a:r>
              <a:rPr lang="en-US" sz="2200" b="1" dirty="0">
                <a:solidFill>
                  <a:schemeClr val="accent3">
                    <a:lumMod val="25000"/>
                  </a:schemeClr>
                </a:solidFill>
                <a:latin typeface="Comic Sans MS" panose="030F0702030302020204" pitchFamily="66" charset="0"/>
              </a:rPr>
              <a:t>total payload carried by boosters from </a:t>
            </a:r>
            <a:r>
              <a:rPr lang="en-US" sz="2200" b="1" dirty="0" smtClean="0">
                <a:solidFill>
                  <a:schemeClr val="accent3">
                    <a:lumMod val="25000"/>
                  </a:schemeClr>
                </a:solidFill>
                <a:latin typeface="Comic Sans MS" panose="030F0702030302020204" pitchFamily="66" charset="0"/>
              </a:rPr>
              <a:t>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720913"/>
            <a:ext cx="6364886" cy="2920033"/>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392473" y="1825625"/>
            <a:ext cx="4065500" cy="38153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1800" dirty="0">
              <a:solidFill>
                <a:schemeClr val="accent3">
                  <a:lumMod val="25000"/>
                </a:schemeClr>
              </a:solidFill>
              <a:latin typeface="Comic Sans MS" panose="030F0702030302020204" pitchFamily="66" charset="0"/>
            </a:endParaRPr>
          </a:p>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1800" dirty="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Use </a:t>
            </a:r>
            <a:r>
              <a:rPr lang="en-US" sz="2200" b="1" dirty="0" smtClean="0">
                <a:solidFill>
                  <a:schemeClr val="accent3">
                    <a:lumMod val="25000"/>
                  </a:schemeClr>
                </a:solidFill>
                <a:latin typeface="Comic Sans MS" panose="030F0702030302020204" pitchFamily="66" charset="0"/>
              </a:rPr>
              <a:t>SUM() </a:t>
            </a:r>
            <a:r>
              <a:rPr lang="en-US" sz="2200" dirty="0" smtClean="0">
                <a:solidFill>
                  <a:schemeClr val="accent3">
                    <a:lumMod val="25000"/>
                  </a:schemeClr>
                </a:solidFill>
                <a:latin typeface="Comic Sans MS" panose="030F0702030302020204" pitchFamily="66" charset="0"/>
              </a:rPr>
              <a:t>function and set Customer to “NASA (CRS)” in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clause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974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T</a:t>
            </a:r>
            <a:r>
              <a:rPr lang="en-US" sz="2200" b="1" dirty="0" smtClean="0">
                <a:solidFill>
                  <a:schemeClr val="accent3">
                    <a:lumMod val="25000"/>
                  </a:schemeClr>
                </a:solidFill>
                <a:latin typeface="Comic Sans MS" panose="030F0702030302020204" pitchFamily="66" charset="0"/>
              </a:rPr>
              <a:t>he </a:t>
            </a:r>
            <a:r>
              <a:rPr lang="en-US" sz="2200" b="1" dirty="0">
                <a:solidFill>
                  <a:schemeClr val="accent3">
                    <a:lumMod val="25000"/>
                  </a:schemeClr>
                </a:solidFill>
                <a:latin typeface="Comic Sans MS" panose="030F0702030302020204" pitchFamily="66" charset="0"/>
              </a:rPr>
              <a:t>average payload mass carried by booster version F9 </a:t>
            </a:r>
            <a:r>
              <a:rPr lang="en-US" sz="2200" b="1" dirty="0" smtClean="0">
                <a:solidFill>
                  <a:schemeClr val="accent3">
                    <a:lumMod val="25000"/>
                  </a:schemeClr>
                </a:solidFill>
                <a:latin typeface="Comic Sans MS" panose="030F0702030302020204" pitchFamily="66" charset="0"/>
              </a:rPr>
              <a:t>v1.</a:t>
            </a:r>
            <a:endParaRPr lang="en-US" sz="2200" b="1" dirty="0">
              <a:solidFill>
                <a:schemeClr val="accent3">
                  <a:lumMod val="25000"/>
                </a:schemeClr>
              </a:solidFill>
              <a:latin typeface="Comic Sans MS" panose="030F0702030302020204" pitchFamily="66"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667500" y="1825625"/>
            <a:ext cx="461811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Use the </a:t>
            </a:r>
            <a:r>
              <a:rPr lang="en-US" sz="2200" b="1" dirty="0" smtClean="0">
                <a:solidFill>
                  <a:schemeClr val="accent3">
                    <a:lumMod val="25000"/>
                  </a:schemeClr>
                </a:solidFill>
                <a:latin typeface="Comic Sans MS" panose="030F0702030302020204" pitchFamily="66" charset="0"/>
              </a:rPr>
              <a:t>AVG() </a:t>
            </a:r>
            <a:r>
              <a:rPr lang="en-US" sz="2200" dirty="0" smtClean="0">
                <a:solidFill>
                  <a:schemeClr val="accent3">
                    <a:lumMod val="25000"/>
                  </a:schemeClr>
                </a:solidFill>
                <a:latin typeface="Comic Sans MS" panose="030F0702030302020204" pitchFamily="66" charset="0"/>
              </a:rPr>
              <a:t>function and set </a:t>
            </a:r>
            <a:r>
              <a:rPr lang="en-US" sz="2200" dirty="0" err="1" smtClean="0">
                <a:solidFill>
                  <a:schemeClr val="accent3">
                    <a:lumMod val="25000"/>
                  </a:schemeClr>
                </a:solidFill>
                <a:latin typeface="Comic Sans MS" panose="030F0702030302020204" pitchFamily="66" charset="0"/>
              </a:rPr>
              <a:t>Booster_Version</a:t>
            </a:r>
            <a:r>
              <a:rPr lang="en-US" sz="2200" dirty="0" smtClean="0">
                <a:solidFill>
                  <a:schemeClr val="accent3">
                    <a:lumMod val="25000"/>
                  </a:schemeClr>
                </a:solidFill>
                <a:latin typeface="Comic Sans MS" panose="030F0702030302020204" pitchFamily="66" charset="0"/>
              </a:rPr>
              <a:t> to “v1.1” in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clause.</a:t>
            </a:r>
            <a:endParaRPr lang="en-US" sz="2200" dirty="0">
              <a:solidFill>
                <a:schemeClr val="accent3">
                  <a:lumMod val="25000"/>
                </a:schemeClr>
              </a:solidFill>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789021"/>
            <a:ext cx="5351389" cy="3387942"/>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81800"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Find the </a:t>
            </a:r>
            <a:r>
              <a:rPr lang="en-US" sz="2200" b="1" dirty="0" smtClean="0">
                <a:solidFill>
                  <a:schemeClr val="accent3">
                    <a:lumMod val="25000"/>
                  </a:schemeClr>
                </a:solidFill>
                <a:latin typeface="Comic Sans MS" panose="030F0702030302020204" pitchFamily="66" charset="0"/>
              </a:rPr>
              <a:t>date </a:t>
            </a:r>
            <a:r>
              <a:rPr lang="en-US" sz="2200" b="1" dirty="0">
                <a:solidFill>
                  <a:schemeClr val="accent3">
                    <a:lumMod val="25000"/>
                  </a:schemeClr>
                </a:solidFill>
                <a:latin typeface="Comic Sans MS" panose="030F0702030302020204" pitchFamily="66" charset="0"/>
              </a:rPr>
              <a:t>of the first successful landing outcome on ground </a:t>
            </a:r>
            <a:r>
              <a:rPr lang="en-US" sz="2200" b="1" dirty="0" smtClean="0">
                <a:solidFill>
                  <a:schemeClr val="accent3">
                    <a:lumMod val="25000"/>
                  </a:schemeClr>
                </a:solidFill>
                <a:latin typeface="Comic Sans MS" panose="030F0702030302020204" pitchFamily="66" charset="0"/>
              </a:rPr>
              <a:t>pad</a:t>
            </a:r>
            <a:endParaRPr lang="en-US" b="1" dirty="0">
              <a:solidFill>
                <a:schemeClr val="accent3">
                  <a:lumMod val="25000"/>
                </a:schemeClr>
              </a:solidFill>
              <a:latin typeface="Comic Sans MS" panose="030F0702030302020204" pitchFamily="66"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794000"/>
            <a:ext cx="6494390" cy="3060700"/>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551810" y="1825625"/>
            <a:ext cx="411949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000" dirty="0">
              <a:solidFill>
                <a:schemeClr val="accent3">
                  <a:lumMod val="25000"/>
                </a:schemeClr>
              </a:solidFill>
              <a:latin typeface="Comic Sans MS" panose="030F0702030302020204" pitchFamily="66" charset="0"/>
            </a:endParaRPr>
          </a:p>
          <a:p>
            <a:pPr>
              <a:lnSpc>
                <a:spcPct val="100000"/>
              </a:lnSpc>
              <a:spcBef>
                <a:spcPts val="1400"/>
              </a:spcBef>
            </a:pPr>
            <a:endParaRPr lang="en-US" sz="20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Since  “first date” means the “minimum date” we use the </a:t>
            </a:r>
            <a:r>
              <a:rPr lang="en-US" sz="2000" b="1" dirty="0" smtClean="0">
                <a:solidFill>
                  <a:schemeClr val="accent3">
                    <a:lumMod val="25000"/>
                  </a:schemeClr>
                </a:solidFill>
                <a:latin typeface="Comic Sans MS" panose="030F0702030302020204" pitchFamily="66" charset="0"/>
              </a:rPr>
              <a:t>MIN() </a:t>
            </a:r>
            <a:r>
              <a:rPr lang="en-US" sz="2000" dirty="0" smtClean="0">
                <a:solidFill>
                  <a:schemeClr val="accent3">
                    <a:lumMod val="25000"/>
                  </a:schemeClr>
                </a:solidFill>
                <a:latin typeface="Comic Sans MS" panose="030F0702030302020204" pitchFamily="66" charset="0"/>
              </a:rPr>
              <a:t>function and set Landing outcome to “Success (ground pad)” in the </a:t>
            </a:r>
            <a:r>
              <a:rPr lang="en-US" sz="2000" b="1" dirty="0" smtClean="0">
                <a:solidFill>
                  <a:schemeClr val="accent3">
                    <a:lumMod val="25000"/>
                  </a:schemeClr>
                </a:solidFill>
                <a:latin typeface="Comic Sans MS" panose="030F0702030302020204" pitchFamily="66" charset="0"/>
              </a:rPr>
              <a:t>WHERE</a:t>
            </a:r>
            <a:r>
              <a:rPr lang="en-US" sz="2000" dirty="0" smtClean="0">
                <a:solidFill>
                  <a:schemeClr val="accent3">
                    <a:lumMod val="25000"/>
                  </a:schemeClr>
                </a:solidFill>
                <a:latin typeface="Comic Sans MS" panose="030F0702030302020204" pitchFamily="66" charset="0"/>
              </a:rPr>
              <a:t> clause</a:t>
            </a:r>
            <a:endParaRPr lang="en-US" sz="2000" dirty="0">
              <a:solidFill>
                <a:schemeClr val="accent3">
                  <a:lumMod val="25000"/>
                </a:schemeClr>
              </a:solidFill>
              <a:latin typeface="Comic Sans MS" panose="030F0702030302020204" pitchFamily="66" charset="0"/>
            </a:endParaRPr>
          </a:p>
        </p:txBody>
      </p:sp>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7000"/>
            <a:ext cx="5694290" cy="5460999"/>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N</a:t>
            </a:r>
            <a:r>
              <a:rPr lang="en-US" sz="2200" b="1" dirty="0" smtClean="0">
                <a:solidFill>
                  <a:schemeClr val="accent3">
                    <a:lumMod val="25000"/>
                  </a:schemeClr>
                </a:solidFill>
                <a:latin typeface="Comic Sans MS" panose="030F0702030302020204" pitchFamily="66" charset="0"/>
              </a:rPr>
              <a:t>ames </a:t>
            </a:r>
            <a:r>
              <a:rPr lang="en-US" sz="2200" b="1" dirty="0">
                <a:solidFill>
                  <a:schemeClr val="accent3">
                    <a:lumMod val="25000"/>
                  </a:schemeClr>
                </a:solidFill>
                <a:latin typeface="Comic Sans MS" panose="030F0702030302020204" pitchFamily="66" charset="0"/>
              </a:rPr>
              <a:t>of boosters which have successfully landed on drone ship and had payload mass greater than 4000 but less than </a:t>
            </a:r>
            <a:r>
              <a:rPr lang="en-US" sz="2200" b="1" dirty="0" smtClean="0">
                <a:solidFill>
                  <a:schemeClr val="accent3">
                    <a:lumMod val="25000"/>
                  </a:schemeClr>
                </a:solidFill>
                <a:latin typeface="Comic Sans MS" panose="030F0702030302020204" pitchFamily="66" charset="0"/>
              </a:rPr>
              <a:t>6000</a:t>
            </a:r>
            <a:endParaRPr lang="en-US" sz="2200" b="1" dirty="0">
              <a:solidFill>
                <a:schemeClr val="accent3">
                  <a:lumMod val="25000"/>
                </a:schemeClr>
              </a:solidFill>
              <a:latin typeface="Comic Sans MS" panose="030F0702030302020204" pitchFamily="66"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256411" y="1825623"/>
            <a:ext cx="5694290" cy="42322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Set Landing Outcome to “Success (drone ship) and use ”</a:t>
            </a:r>
            <a:r>
              <a:rPr lang="en-US" sz="2200" b="1" dirty="0" smtClean="0">
                <a:solidFill>
                  <a:schemeClr val="accent3">
                    <a:lumMod val="25000"/>
                  </a:schemeClr>
                </a:solidFill>
                <a:latin typeface="Comic Sans MS" panose="030F0702030302020204" pitchFamily="66" charset="0"/>
              </a:rPr>
              <a:t>BETWEEN</a:t>
            </a:r>
            <a:r>
              <a:rPr lang="en-US" sz="2200" dirty="0" smtClean="0">
                <a:solidFill>
                  <a:schemeClr val="accent3">
                    <a:lumMod val="25000"/>
                  </a:schemeClr>
                </a:solidFill>
                <a:latin typeface="Comic Sans MS" panose="030F0702030302020204" pitchFamily="66" charset="0"/>
              </a:rPr>
              <a:t> to filter the payload mass in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clause </a:t>
            </a:r>
            <a:endParaRPr lang="en-US" sz="2200" dirty="0">
              <a:solidFill>
                <a:schemeClr val="accent3">
                  <a:lumMod val="25000"/>
                </a:schemeClr>
              </a:solidFill>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914" y="2933700"/>
            <a:ext cx="4796595" cy="3522662"/>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34530"/>
            <a:ext cx="10499069" cy="55234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a:t>
            </a:r>
            <a:r>
              <a:rPr lang="en-US" sz="2200" b="1"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Comic Sans MS" panose="030F0702030302020204" pitchFamily="66" charset="0"/>
              </a:rPr>
              <a:t>Dataset used for the project was collected via several ways such as web scrapping from Wikipedia page and </a:t>
            </a:r>
            <a:r>
              <a:rPr lang="en-US" sz="1800" dirty="0" err="1" smtClean="0">
                <a:solidFill>
                  <a:schemeClr val="accent3">
                    <a:lumMod val="25000"/>
                  </a:schemeClr>
                </a:solidFill>
                <a:latin typeface="Comic Sans MS" panose="030F0702030302020204" pitchFamily="66" charset="0"/>
              </a:rPr>
              <a:t>SpaceX</a:t>
            </a:r>
            <a:r>
              <a:rPr lang="en-US" sz="1800" dirty="0" smtClean="0">
                <a:solidFill>
                  <a:schemeClr val="accent3">
                    <a:lumMod val="25000"/>
                  </a:schemeClr>
                </a:solidFill>
                <a:latin typeface="Comic Sans MS" panose="030F0702030302020204" pitchFamily="66" charset="0"/>
              </a:rPr>
              <a:t> API calls.</a:t>
            </a:r>
          </a:p>
          <a:p>
            <a:pPr lvl="1">
              <a:lnSpc>
                <a:spcPct val="100000"/>
              </a:lnSpc>
              <a:spcBef>
                <a:spcPts val="1400"/>
              </a:spcBef>
            </a:pPr>
            <a:r>
              <a:rPr lang="en-US" sz="1800" dirty="0" smtClean="0">
                <a:solidFill>
                  <a:schemeClr val="accent3">
                    <a:lumMod val="25000"/>
                  </a:schemeClr>
                </a:solidFill>
                <a:latin typeface="Comic Sans MS" panose="030F0702030302020204" pitchFamily="66" charset="0"/>
              </a:rPr>
              <a:t>Data wrangling was performed followed by exploratory data analysis and feature selection, engineering and </a:t>
            </a:r>
            <a:r>
              <a:rPr lang="en-US" sz="1800" dirty="0" smtClean="0">
                <a:solidFill>
                  <a:schemeClr val="accent3">
                    <a:lumMod val="25000"/>
                  </a:schemeClr>
                </a:solidFill>
                <a:latin typeface="Comic Sans MS" panose="030F0702030302020204" pitchFamily="66" charset="0"/>
              </a:rPr>
              <a:t>standardization and one-hot encoding</a:t>
            </a:r>
            <a:r>
              <a:rPr lang="en-US" sz="1800" dirty="0" smtClean="0">
                <a:solidFill>
                  <a:schemeClr val="accent3">
                    <a:lumMod val="25000"/>
                  </a:schemeClr>
                </a:solidFill>
                <a:latin typeface="Comic Sans MS" panose="030F0702030302020204" pitchFamily="66" charset="0"/>
              </a:rPr>
              <a:t>.</a:t>
            </a:r>
            <a:endParaRPr lang="en-US" sz="1800" dirty="0" smtClean="0">
              <a:solidFill>
                <a:schemeClr val="accent3">
                  <a:lumMod val="25000"/>
                </a:schemeClr>
              </a:solidFill>
              <a:latin typeface="Comic Sans MS" panose="030F0702030302020204" pitchFamily="66" charset="0"/>
            </a:endParaRPr>
          </a:p>
          <a:p>
            <a:pPr lvl="1">
              <a:lnSpc>
                <a:spcPct val="100000"/>
              </a:lnSpc>
              <a:spcBef>
                <a:spcPts val="1400"/>
              </a:spcBef>
            </a:pPr>
            <a:r>
              <a:rPr lang="en-US" sz="1800" dirty="0" smtClean="0">
                <a:solidFill>
                  <a:schemeClr val="accent3">
                    <a:lumMod val="25000"/>
                  </a:schemeClr>
                </a:solidFill>
                <a:latin typeface="Comic Sans MS" panose="030F0702030302020204" pitchFamily="66" charset="0"/>
              </a:rPr>
              <a:t>Several interactive visualization were done to communicate the findings.</a:t>
            </a:r>
          </a:p>
          <a:p>
            <a:pPr lvl="1">
              <a:lnSpc>
                <a:spcPct val="100000"/>
              </a:lnSpc>
              <a:spcBef>
                <a:spcPts val="1400"/>
              </a:spcBef>
            </a:pPr>
            <a:r>
              <a:rPr lang="en-US" sz="1800" dirty="0" smtClean="0">
                <a:solidFill>
                  <a:schemeClr val="accent3">
                    <a:lumMod val="25000"/>
                  </a:schemeClr>
                </a:solidFill>
                <a:latin typeface="Comic Sans MS" panose="030F0702030302020204" pitchFamily="66" charset="0"/>
              </a:rPr>
              <a:t>Classification machine learning models were built to predict the landing success of the </a:t>
            </a:r>
            <a:r>
              <a:rPr lang="en-US" sz="1800" dirty="0" err="1" smtClean="0">
                <a:solidFill>
                  <a:schemeClr val="accent3">
                    <a:lumMod val="25000"/>
                  </a:schemeClr>
                </a:solidFill>
                <a:latin typeface="Comic Sans MS" panose="030F0702030302020204" pitchFamily="66" charset="0"/>
              </a:rPr>
              <a:t>SpaceX</a:t>
            </a:r>
            <a:r>
              <a:rPr lang="en-US" sz="1800" dirty="0" smtClean="0">
                <a:solidFill>
                  <a:schemeClr val="accent3">
                    <a:lumMod val="25000"/>
                  </a:schemeClr>
                </a:solidFill>
                <a:latin typeface="Comic Sans MS" panose="030F0702030302020204" pitchFamily="66" charset="0"/>
              </a:rPr>
              <a:t> rocket.</a:t>
            </a:r>
            <a:endParaRPr lang="en-US" sz="1800" dirty="0">
              <a:solidFill>
                <a:schemeClr val="accent3">
                  <a:lumMod val="25000"/>
                </a:schemeClr>
              </a:solidFill>
              <a:latin typeface="Comic Sans MS" panose="030F0702030302020204" pitchFamily="66"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a:t>
            </a:r>
            <a:r>
              <a:rPr lang="en-US" sz="2200" b="1"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400" dirty="0" smtClean="0">
                <a:solidFill>
                  <a:schemeClr val="accent3">
                    <a:lumMod val="25000"/>
                  </a:schemeClr>
                </a:solidFill>
                <a:latin typeface="Comic Sans MS" panose="030F0702030302020204" pitchFamily="66" charset="0"/>
              </a:rPr>
              <a:t> </a:t>
            </a:r>
            <a:r>
              <a:rPr lang="en-US" sz="1800" dirty="0" smtClean="0">
                <a:solidFill>
                  <a:schemeClr val="accent3">
                    <a:lumMod val="25000"/>
                  </a:schemeClr>
                </a:solidFill>
                <a:latin typeface="Comic Sans MS" panose="030F0702030302020204" pitchFamily="66" charset="0"/>
              </a:rPr>
              <a:t>All the models - logistic regression, decision tree, k-nearest neighbor, and support vector machine exhibited high predictive accuracy of greater than 83%. However, decision tree had the highest predictive accuracy of over 88%. </a:t>
            </a:r>
          </a:p>
          <a:p>
            <a:pPr lvl="1">
              <a:lnSpc>
                <a:spcPct val="100000"/>
              </a:lnSpc>
              <a:spcBef>
                <a:spcPts val="1400"/>
              </a:spcBef>
            </a:pPr>
            <a:r>
              <a:rPr lang="en-US" sz="1800" dirty="0" smtClean="0">
                <a:solidFill>
                  <a:schemeClr val="accent3">
                    <a:lumMod val="25000"/>
                  </a:schemeClr>
                </a:solidFill>
                <a:latin typeface="Comic Sans MS" panose="030F0702030302020204" pitchFamily="66" charset="0"/>
              </a:rPr>
              <a:t>Factors such as launch site, payload mass, and orbit contribute significantly to the successful landing of a Falcon 9 rocket.</a:t>
            </a:r>
          </a:p>
          <a:p>
            <a:pPr lvl="1">
              <a:lnSpc>
                <a:spcPct val="100000"/>
              </a:lnSpc>
              <a:spcBef>
                <a:spcPts val="1400"/>
              </a:spcBef>
            </a:pPr>
            <a:endParaRPr lang="en-US" sz="1800" dirty="0">
              <a:solidFill>
                <a:schemeClr val="accent3">
                  <a:lumMod val="25000"/>
                </a:schemeClr>
              </a:solidFill>
              <a:latin typeface="Comic Sans MS" panose="030F0702030302020204" pitchFamily="66"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370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T</a:t>
            </a:r>
            <a:r>
              <a:rPr lang="en-US" sz="2200" b="1" dirty="0" smtClean="0">
                <a:solidFill>
                  <a:schemeClr val="accent3">
                    <a:lumMod val="25000"/>
                  </a:schemeClr>
                </a:solidFill>
                <a:latin typeface="Comic Sans MS" panose="030F0702030302020204" pitchFamily="66" charset="0"/>
              </a:rPr>
              <a:t>he </a:t>
            </a:r>
            <a:r>
              <a:rPr lang="en-US" sz="2200" b="1" dirty="0">
                <a:solidFill>
                  <a:schemeClr val="accent3">
                    <a:lumMod val="25000"/>
                  </a:schemeClr>
                </a:solidFill>
                <a:latin typeface="Comic Sans MS" panose="030F0702030302020204" pitchFamily="66" charset="0"/>
              </a:rPr>
              <a:t>total number of successful and failure mission </a:t>
            </a:r>
            <a:r>
              <a:rPr lang="en-US" sz="2200" b="1" dirty="0" smtClean="0">
                <a:solidFill>
                  <a:schemeClr val="accent3">
                    <a:lumMod val="25000"/>
                  </a:schemeClr>
                </a:solidFill>
                <a:latin typeface="Abadi" panose="020B0604020104020204" pitchFamily="34" charset="0"/>
              </a:rPr>
              <a:t>outcomes</a:t>
            </a: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10" y="2652712"/>
            <a:ext cx="4398889" cy="3976687"/>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007099" y="1825625"/>
            <a:ext cx="5237089"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For successful mission outcome, use like and wildcard in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clause to filter out mission outcome with Success.</a:t>
            </a: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 </a:t>
            </a:r>
            <a:r>
              <a:rPr lang="en-US" sz="2200" dirty="0">
                <a:solidFill>
                  <a:schemeClr val="accent3">
                    <a:lumMod val="25000"/>
                  </a:schemeClr>
                </a:solidFill>
                <a:latin typeface="Comic Sans MS" panose="030F0702030302020204" pitchFamily="66" charset="0"/>
              </a:rPr>
              <a:t>For successful mission outcome, use like and wildcard in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a:t>
            </a:r>
            <a:r>
              <a:rPr lang="en-US" sz="2200" dirty="0">
                <a:solidFill>
                  <a:schemeClr val="accent3">
                    <a:lumMod val="25000"/>
                  </a:schemeClr>
                </a:solidFill>
                <a:latin typeface="Comic Sans MS" panose="030F0702030302020204" pitchFamily="66" charset="0"/>
              </a:rPr>
              <a:t>clause to filter out mission outcome with </a:t>
            </a:r>
            <a:r>
              <a:rPr lang="en-US" sz="2200" dirty="0" smtClean="0">
                <a:solidFill>
                  <a:schemeClr val="accent3">
                    <a:lumMod val="25000"/>
                  </a:schemeClr>
                </a:solidFill>
                <a:latin typeface="Comic Sans MS" panose="030F0702030302020204" pitchFamily="66" charset="0"/>
              </a:rPr>
              <a:t>Failure.</a:t>
            </a: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p:txBody>
      </p:sp>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00801"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N</a:t>
            </a:r>
            <a:r>
              <a:rPr lang="en-US" sz="2200" b="1" dirty="0" smtClean="0">
                <a:solidFill>
                  <a:schemeClr val="accent3">
                    <a:lumMod val="25000"/>
                  </a:schemeClr>
                </a:solidFill>
                <a:latin typeface="Comic Sans MS" panose="030F0702030302020204" pitchFamily="66" charset="0"/>
              </a:rPr>
              <a:t>ames </a:t>
            </a:r>
            <a:r>
              <a:rPr lang="en-US" sz="2200" b="1" dirty="0">
                <a:solidFill>
                  <a:schemeClr val="accent3">
                    <a:lumMod val="25000"/>
                  </a:schemeClr>
                </a:solidFill>
                <a:latin typeface="Comic Sans MS" panose="030F0702030302020204" pitchFamily="66" charset="0"/>
              </a:rPr>
              <a:t>of the booster which have carried the maximum payload </a:t>
            </a:r>
            <a:r>
              <a:rPr lang="en-US" sz="2200" b="1" dirty="0" smtClean="0">
                <a:solidFill>
                  <a:schemeClr val="accent3">
                    <a:lumMod val="25000"/>
                  </a:schemeClr>
                </a:solidFill>
                <a:latin typeface="Comic Sans MS" panose="030F0702030302020204" pitchFamily="66" charset="0"/>
              </a:rPr>
              <a:t>mass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017" y="2603500"/>
            <a:ext cx="5884789" cy="4064000"/>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7170812" y="1825625"/>
            <a:ext cx="411479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Use the </a:t>
            </a:r>
            <a:r>
              <a:rPr lang="en-US" sz="2200" b="1" dirty="0" smtClean="0">
                <a:solidFill>
                  <a:schemeClr val="accent3">
                    <a:lumMod val="25000"/>
                  </a:schemeClr>
                </a:solidFill>
                <a:latin typeface="Comic Sans MS" panose="030F0702030302020204" pitchFamily="66" charset="0"/>
              </a:rPr>
              <a:t>MAX() </a:t>
            </a:r>
            <a:r>
              <a:rPr lang="en-US" sz="2200" dirty="0" smtClean="0">
                <a:solidFill>
                  <a:schemeClr val="accent3">
                    <a:lumMod val="25000"/>
                  </a:schemeClr>
                </a:solidFill>
                <a:latin typeface="Comic Sans MS" panose="030F0702030302020204" pitchFamily="66" charset="0"/>
              </a:rPr>
              <a:t>function in the subquery to filter out the booster versions with the maximum payload mass </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56189"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Comic Sans MS" panose="030F0702030302020204" pitchFamily="66" charset="0"/>
              </a:rPr>
              <a:t>T</a:t>
            </a:r>
            <a:r>
              <a:rPr lang="en-US" sz="2200" b="1" dirty="0" smtClean="0">
                <a:solidFill>
                  <a:schemeClr val="accent3">
                    <a:lumMod val="25000"/>
                  </a:schemeClr>
                </a:solidFill>
                <a:latin typeface="Comic Sans MS" panose="030F0702030302020204" pitchFamily="66" charset="0"/>
              </a:rPr>
              <a:t>he </a:t>
            </a:r>
            <a:r>
              <a:rPr lang="en-US" sz="2200" b="1" dirty="0">
                <a:solidFill>
                  <a:schemeClr val="accent3">
                    <a:lumMod val="25000"/>
                  </a:schemeClr>
                </a:solidFill>
                <a:latin typeface="Comic Sans MS" panose="030F0702030302020204" pitchFamily="66" charset="0"/>
              </a:rPr>
              <a:t>failed </a:t>
            </a:r>
            <a:r>
              <a:rPr lang="en-US" sz="2200" b="1" dirty="0" err="1">
                <a:solidFill>
                  <a:schemeClr val="accent3">
                    <a:lumMod val="25000"/>
                  </a:schemeClr>
                </a:solidFill>
                <a:latin typeface="Comic Sans MS" panose="030F0702030302020204" pitchFamily="66" charset="0"/>
              </a:rPr>
              <a:t>landing_outcomes</a:t>
            </a:r>
            <a:r>
              <a:rPr lang="en-US" sz="2200" b="1" dirty="0">
                <a:solidFill>
                  <a:schemeClr val="accent3">
                    <a:lumMod val="25000"/>
                  </a:schemeClr>
                </a:solidFill>
                <a:latin typeface="Comic Sans MS" panose="030F0702030302020204" pitchFamily="66" charset="0"/>
              </a:rPr>
              <a:t> in drone ship, their booster versions, and launch site names for in year </a:t>
            </a:r>
            <a:r>
              <a:rPr lang="en-US" sz="2200" b="1" dirty="0" smtClean="0">
                <a:solidFill>
                  <a:schemeClr val="accent3">
                    <a:lumMod val="25000"/>
                  </a:schemeClr>
                </a:solidFill>
                <a:latin typeface="Comic Sans MS" panose="030F0702030302020204" pitchFamily="66" charset="0"/>
              </a:rPr>
              <a:t>2015</a:t>
            </a:r>
          </a:p>
          <a:p>
            <a:pPr marL="0" indent="0">
              <a:lnSpc>
                <a:spcPct val="100000"/>
              </a:lnSpc>
              <a:spcBef>
                <a:spcPts val="1400"/>
              </a:spcBef>
              <a:buNone/>
            </a:pPr>
            <a:endParaRPr lang="en-US" sz="2200" b="1" dirty="0">
              <a:solidFill>
                <a:schemeClr val="accent3">
                  <a:lumMod val="25000"/>
                </a:schemeClr>
              </a:solidFill>
              <a:latin typeface="Comic Sans MS" panose="030F0702030302020204" pitchFamily="66"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726310" y="1825625"/>
            <a:ext cx="4559301"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Use the </a:t>
            </a:r>
            <a:r>
              <a:rPr lang="en-US" sz="2200" b="1" dirty="0" smtClean="0">
                <a:solidFill>
                  <a:schemeClr val="accent3">
                    <a:lumMod val="25000"/>
                  </a:schemeClr>
                </a:solidFill>
                <a:latin typeface="Comic Sans MS" panose="030F0702030302020204" pitchFamily="66" charset="0"/>
              </a:rPr>
              <a:t>WHERE</a:t>
            </a:r>
            <a:r>
              <a:rPr lang="en-US" sz="2200" dirty="0" smtClean="0">
                <a:solidFill>
                  <a:schemeClr val="accent3">
                    <a:lumMod val="25000"/>
                  </a:schemeClr>
                </a:solidFill>
                <a:latin typeface="Comic Sans MS" panose="030F0702030302020204" pitchFamily="66" charset="0"/>
              </a:rPr>
              <a:t> clause to filter out the desired results.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5" y="3571875"/>
            <a:ext cx="5533195" cy="2605088"/>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72670"/>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8425"/>
            <a:ext cx="6341990" cy="4351338"/>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Comic Sans MS" panose="030F0702030302020204" pitchFamily="66"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959600" y="1898650"/>
            <a:ext cx="466089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000" b="1"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000" b="1" dirty="0">
              <a:solidFill>
                <a:schemeClr val="accent3">
                  <a:lumMod val="25000"/>
                </a:schemeClr>
              </a:solidFill>
              <a:latin typeface="Comic Sans MS" panose="030F0702030302020204" pitchFamily="66" charset="0"/>
            </a:endParaRPr>
          </a:p>
          <a:p>
            <a:pPr>
              <a:lnSpc>
                <a:spcPct val="100000"/>
              </a:lnSpc>
              <a:spcBef>
                <a:spcPts val="1400"/>
              </a:spcBef>
            </a:pPr>
            <a:endParaRPr lang="en-US" sz="2000" b="1"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Use </a:t>
            </a:r>
            <a:r>
              <a:rPr lang="en-US" sz="2000" b="1" dirty="0" smtClean="0">
                <a:solidFill>
                  <a:schemeClr val="accent3">
                    <a:lumMod val="25000"/>
                  </a:schemeClr>
                </a:solidFill>
                <a:latin typeface="Comic Sans MS" panose="030F0702030302020204" pitchFamily="66" charset="0"/>
              </a:rPr>
              <a:t>GROUP BY </a:t>
            </a:r>
            <a:r>
              <a:rPr lang="en-US" sz="2000" dirty="0" smtClean="0">
                <a:solidFill>
                  <a:schemeClr val="accent3">
                    <a:lumMod val="25000"/>
                  </a:schemeClr>
                </a:solidFill>
                <a:latin typeface="Comic Sans MS" panose="030F0702030302020204" pitchFamily="66" charset="0"/>
              </a:rPr>
              <a:t>and </a:t>
            </a:r>
            <a:r>
              <a:rPr lang="en-US" sz="2000" b="1" dirty="0" smtClean="0">
                <a:solidFill>
                  <a:schemeClr val="accent3">
                    <a:lumMod val="25000"/>
                  </a:schemeClr>
                </a:solidFill>
                <a:latin typeface="Comic Sans MS" panose="030F0702030302020204" pitchFamily="66" charset="0"/>
              </a:rPr>
              <a:t>ORDER BY </a:t>
            </a:r>
            <a:r>
              <a:rPr lang="en-US" sz="2000" dirty="0">
                <a:solidFill>
                  <a:schemeClr val="accent3">
                    <a:lumMod val="25000"/>
                  </a:schemeClr>
                </a:solidFill>
                <a:latin typeface="Comic Sans MS" panose="030F0702030302020204" pitchFamily="66" charset="0"/>
              </a:rPr>
              <a:t>(in descending order) </a:t>
            </a:r>
            <a:r>
              <a:rPr lang="en-US" sz="2000" dirty="0" smtClean="0">
                <a:solidFill>
                  <a:schemeClr val="accent3">
                    <a:lumMod val="25000"/>
                  </a:schemeClr>
                </a:solidFill>
                <a:latin typeface="Comic Sans MS" panose="030F0702030302020204" pitchFamily="66" charset="0"/>
              </a:rPr>
              <a:t>to filter the “landing outcome” and “count of the landing outcome” in the </a:t>
            </a:r>
            <a:r>
              <a:rPr lang="en-US" sz="2000" b="1" dirty="0" smtClean="0">
                <a:solidFill>
                  <a:schemeClr val="accent3">
                    <a:lumMod val="25000"/>
                  </a:schemeClr>
                </a:solidFill>
                <a:latin typeface="Comic Sans MS" panose="030F0702030302020204" pitchFamily="66" charset="0"/>
              </a:rPr>
              <a:t>WHERE</a:t>
            </a:r>
            <a:r>
              <a:rPr lang="en-US" sz="2000" dirty="0" smtClean="0">
                <a:solidFill>
                  <a:schemeClr val="accent3">
                    <a:lumMod val="25000"/>
                  </a:schemeClr>
                </a:solidFill>
                <a:latin typeface="Comic Sans MS" panose="030F0702030302020204" pitchFamily="66" charset="0"/>
              </a:rPr>
              <a:t> clause.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539" y="2692039"/>
            <a:ext cx="4437061" cy="3484924"/>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9700"/>
            <a:ext cx="7548490" cy="5448299"/>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smtClean="0">
                <a:solidFill>
                  <a:srgbClr val="0B49CB"/>
                </a:solidFill>
                <a:latin typeface="+mn-lt"/>
              </a:rPr>
              <a:t>All </a:t>
            </a:r>
            <a:r>
              <a:rPr lang="en-US" b="1" dirty="0">
                <a:solidFill>
                  <a:srgbClr val="0B49CB"/>
                </a:solidFill>
                <a:latin typeface="+mn-lt"/>
              </a:rPr>
              <a:t>launch sites’ location markers on a global </a:t>
            </a:r>
            <a:r>
              <a:rPr lang="en-US" b="1" dirty="0" smtClean="0">
                <a:solidFill>
                  <a:srgbClr val="0B49CB"/>
                </a:solidFill>
                <a:latin typeface="+mn-lt"/>
              </a:rPr>
              <a:t>map</a:t>
            </a:r>
            <a:endParaRPr lang="en-US" b="1" dirty="0">
              <a:solidFill>
                <a:srgbClr val="0B49CB"/>
              </a:solidFill>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384300"/>
            <a:ext cx="6905625" cy="4273552"/>
          </a:xfrm>
          <a:prstGeom prst="rect">
            <a:avLst/>
          </a:prstGeom>
        </p:spPr>
      </p:pic>
      <p:sp>
        <p:nvSpPr>
          <p:cNvPr id="7" name="Content Placeholder 4">
            <a:extLst>
              <a:ext uri="{FF2B5EF4-FFF2-40B4-BE49-F238E27FC236}">
                <a16:creationId xmlns:a16="http://schemas.microsoft.com/office/drawing/2014/main" id="{85D9F803-CDBC-C74C-AF1B-2B5937D1C241}"/>
              </a:ext>
            </a:extLst>
          </p:cNvPr>
          <p:cNvSpPr txBox="1">
            <a:spLocks/>
          </p:cNvSpPr>
          <p:nvPr/>
        </p:nvSpPr>
        <p:spPr>
          <a:xfrm>
            <a:off x="7997068" y="1384299"/>
            <a:ext cx="3483732" cy="42735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accent3">
                    <a:lumMod val="25000"/>
                  </a:schemeClr>
                </a:solidFill>
                <a:latin typeface="Comic Sans MS" panose="030F0702030302020204" pitchFamily="66" charset="0"/>
              </a:rPr>
              <a:t>All the launch sites are located close to coastlines. </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Launch site VAFB SLC-4E is located close to the Vandenberg State Marine Reserve.</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Launch sites CCAFS SLC-40, CCAFS LC-40 and KSC LC-39A are close to each other and in close proximity to Merritt Island National Wildlife Refuge.</a:t>
            </a:r>
          </a:p>
          <a:p>
            <a:pPr>
              <a:lnSpc>
                <a:spcPct val="100000"/>
              </a:lnSpc>
              <a:spcBef>
                <a:spcPts val="1400"/>
              </a:spcBef>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09700"/>
            <a:ext cx="10761590" cy="544830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r>
            <a:br>
              <a:rPr lang="en-US" sz="2200" dirty="0">
                <a:solidFill>
                  <a:schemeClr val="accent3">
                    <a:lumMod val="25000"/>
                  </a:schemeClr>
                </a:solidFill>
                <a:latin typeface="Abadi"/>
              </a:rPr>
            </a:br>
            <a:r>
              <a:rPr lang="en-US" sz="2200" dirty="0" smtClean="0">
                <a:solidFill>
                  <a:schemeClr val="accent3">
                    <a:lumMod val="25000"/>
                  </a:schemeClr>
                </a:solidFill>
                <a:latin typeface="Comic Sans MS" panose="030F0702030302020204" pitchFamily="66" charset="0"/>
              </a:rPr>
              <a:t>The red markers       show launch sites with failure while the green markers        show launch sites with success. KSC LC-39A has the highest success rate.</a:t>
            </a:r>
            <a:endParaRPr lang="en-US" dirty="0">
              <a:solidFill>
                <a:schemeClr val="accent3">
                  <a:lumMod val="25000"/>
                </a:schemeClr>
              </a:solidFill>
              <a:latin typeface="Comic Sans MS" panose="030F0702030302020204" pitchFamily="66" charset="0"/>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177800"/>
            <a:ext cx="10658794" cy="9098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smtClean="0">
                <a:solidFill>
                  <a:srgbClr val="0B49CB"/>
                </a:solidFill>
                <a:latin typeface="+mn-lt"/>
              </a:rPr>
              <a:t>Color-labeled launch outcome from each site location </a:t>
            </a:r>
            <a:r>
              <a:rPr lang="en-US" sz="3600" b="1" dirty="0">
                <a:solidFill>
                  <a:srgbClr val="0B49CB"/>
                </a:solidFill>
                <a:latin typeface="+mn-lt"/>
              </a:rPr>
              <a:t>on a global map</a:t>
            </a:r>
          </a:p>
        </p:txBody>
      </p:sp>
      <p:grpSp>
        <p:nvGrpSpPr>
          <p:cNvPr id="13" name="Group 12"/>
          <p:cNvGrpSpPr/>
          <p:nvPr/>
        </p:nvGrpSpPr>
        <p:grpSpPr>
          <a:xfrm>
            <a:off x="6286499" y="1310890"/>
            <a:ext cx="5053916" cy="4227513"/>
            <a:chOff x="7056511" y="2228848"/>
            <a:chExt cx="5473699" cy="422751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511" y="2294452"/>
              <a:ext cx="2819400" cy="2047875"/>
            </a:xfrm>
            <a:prstGeom prst="rect">
              <a:avLst/>
            </a:prstGeom>
          </p:spPr>
        </p:pic>
        <p:sp>
          <p:nvSpPr>
            <p:cNvPr id="4" name="TextBox 3"/>
            <p:cNvSpPr txBox="1"/>
            <p:nvPr/>
          </p:nvSpPr>
          <p:spPr>
            <a:xfrm>
              <a:off x="7565442" y="2228848"/>
              <a:ext cx="1639712" cy="369332"/>
            </a:xfrm>
            <a:prstGeom prst="rect">
              <a:avLst/>
            </a:prstGeom>
            <a:noFill/>
          </p:spPr>
          <p:txBody>
            <a:bodyPr wrap="square" rtlCol="0">
              <a:spAutoFit/>
            </a:bodyPr>
            <a:lstStyle/>
            <a:p>
              <a:r>
                <a:rPr lang="en-US" b="1" dirty="0" smtClean="0">
                  <a:solidFill>
                    <a:srgbClr val="FFFF00"/>
                  </a:solidFill>
                </a:rPr>
                <a:t>CCAFS SLC-40</a:t>
              </a:r>
              <a:endParaRPr lang="en-US" b="1" dirty="0">
                <a:solidFill>
                  <a:srgbClr val="FFFF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498" y="2294452"/>
              <a:ext cx="2687711" cy="2047875"/>
            </a:xfrm>
            <a:prstGeom prst="rect">
              <a:avLst/>
            </a:prstGeom>
          </p:spPr>
        </p:pic>
        <p:sp>
          <p:nvSpPr>
            <p:cNvPr id="7" name="TextBox 6"/>
            <p:cNvSpPr txBox="1"/>
            <p:nvPr/>
          </p:nvSpPr>
          <p:spPr>
            <a:xfrm>
              <a:off x="10546666" y="2228848"/>
              <a:ext cx="1663700" cy="369332"/>
            </a:xfrm>
            <a:prstGeom prst="rect">
              <a:avLst/>
            </a:prstGeom>
            <a:noFill/>
          </p:spPr>
          <p:txBody>
            <a:bodyPr wrap="square" rtlCol="0">
              <a:spAutoFit/>
            </a:bodyPr>
            <a:lstStyle/>
            <a:p>
              <a:r>
                <a:rPr lang="en-US" b="1" dirty="0" smtClean="0">
                  <a:solidFill>
                    <a:srgbClr val="FFFF00"/>
                  </a:solidFill>
                </a:rPr>
                <a:t>CCAFS LC-40</a:t>
              </a:r>
              <a:endParaRPr lang="en-US" b="1" dirty="0">
                <a:solidFill>
                  <a:srgbClr val="FFFF00"/>
                </a:solidFill>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511" y="4342326"/>
              <a:ext cx="2578921" cy="2114035"/>
            </a:xfrm>
            <a:prstGeom prst="rect">
              <a:avLst/>
            </a:prstGeom>
          </p:spPr>
        </p:pic>
        <p:sp>
          <p:nvSpPr>
            <p:cNvPr id="10" name="TextBox 9"/>
            <p:cNvSpPr txBox="1"/>
            <p:nvPr/>
          </p:nvSpPr>
          <p:spPr>
            <a:xfrm>
              <a:off x="7661727" y="4297360"/>
              <a:ext cx="1493995" cy="369332"/>
            </a:xfrm>
            <a:prstGeom prst="rect">
              <a:avLst/>
            </a:prstGeom>
            <a:noFill/>
          </p:spPr>
          <p:txBody>
            <a:bodyPr wrap="square" rtlCol="0">
              <a:spAutoFit/>
            </a:bodyPr>
            <a:lstStyle/>
            <a:p>
              <a:r>
                <a:rPr lang="en-US" b="1" dirty="0" smtClean="0"/>
                <a:t>KSC LC-39A</a:t>
              </a:r>
              <a:endParaRPr lang="en-US" b="1"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5433" y="4342325"/>
              <a:ext cx="2894777" cy="2095500"/>
            </a:xfrm>
            <a:prstGeom prst="rect">
              <a:avLst/>
            </a:prstGeom>
          </p:spPr>
        </p:pic>
        <p:sp>
          <p:nvSpPr>
            <p:cNvPr id="12" name="TextBox 11"/>
            <p:cNvSpPr txBox="1"/>
            <p:nvPr/>
          </p:nvSpPr>
          <p:spPr>
            <a:xfrm>
              <a:off x="10684703" y="4310019"/>
              <a:ext cx="1676401" cy="369332"/>
            </a:xfrm>
            <a:prstGeom prst="rect">
              <a:avLst/>
            </a:prstGeom>
            <a:noFill/>
          </p:spPr>
          <p:txBody>
            <a:bodyPr wrap="square" rtlCol="0">
              <a:spAutoFit/>
            </a:bodyPr>
            <a:lstStyle/>
            <a:p>
              <a:r>
                <a:rPr lang="en-US" b="1" dirty="0" smtClean="0"/>
                <a:t>VAFB SLC-4E</a:t>
              </a:r>
              <a:endParaRPr lang="en-US" b="1" dirty="0"/>
            </a:p>
          </p:txBody>
        </p:sp>
      </p:gr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11" y="1319730"/>
            <a:ext cx="5516488" cy="430530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5656" y="5947031"/>
            <a:ext cx="382599" cy="198745"/>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53247" y="5935046"/>
            <a:ext cx="383705" cy="293269"/>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49435"/>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08100"/>
            <a:ext cx="7523090" cy="5257800"/>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114300"/>
            <a:ext cx="10687961" cy="97339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b="1" dirty="0" smtClean="0">
                <a:solidFill>
                  <a:srgbClr val="0B49CB"/>
                </a:solidFill>
                <a:latin typeface="+mn-lt"/>
              </a:rPr>
              <a:t>Selected </a:t>
            </a:r>
            <a:r>
              <a:rPr lang="en-US" b="1" dirty="0">
                <a:solidFill>
                  <a:srgbClr val="0B49CB"/>
                </a:solidFill>
                <a:latin typeface="+mn-lt"/>
              </a:rPr>
              <a:t>launch </a:t>
            </a:r>
            <a:r>
              <a:rPr lang="en-US" b="1" dirty="0" smtClean="0">
                <a:solidFill>
                  <a:srgbClr val="0B49CB"/>
                </a:solidFill>
                <a:latin typeface="+mn-lt"/>
              </a:rPr>
              <a:t>sites and there </a:t>
            </a:r>
            <a:r>
              <a:rPr lang="en-US" b="1" dirty="0">
                <a:solidFill>
                  <a:srgbClr val="0B49CB"/>
                </a:solidFill>
                <a:latin typeface="+mn-lt"/>
              </a:rPr>
              <a:t>proximities </a:t>
            </a:r>
            <a:r>
              <a:rPr lang="en-US" b="1" dirty="0" smtClean="0">
                <a:solidFill>
                  <a:srgbClr val="0B49CB"/>
                </a:solidFill>
                <a:latin typeface="+mn-lt"/>
              </a:rPr>
              <a:t>to railways, highways, coastlines, </a:t>
            </a:r>
            <a:r>
              <a:rPr lang="en-US" b="1" dirty="0">
                <a:solidFill>
                  <a:srgbClr val="0B49CB"/>
                </a:solidFill>
                <a:latin typeface="+mn-lt"/>
              </a:rPr>
              <a:t>with distance calculated and displayed</a:t>
            </a:r>
            <a:endParaRPr lang="en-US" b="1" dirty="0">
              <a:solidFill>
                <a:srgbClr val="0B49CB"/>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606334"/>
            <a:ext cx="7523091" cy="5043920"/>
          </a:xfrm>
          <a:prstGeom prst="rect">
            <a:avLst/>
          </a:prstGeom>
        </p:spPr>
      </p:pic>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922411" y="1460500"/>
            <a:ext cx="7523090" cy="5257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7" name="Content Placeholder 4">
            <a:extLst>
              <a:ext uri="{FF2B5EF4-FFF2-40B4-BE49-F238E27FC236}">
                <a16:creationId xmlns:a16="http://schemas.microsoft.com/office/drawing/2014/main" id="{85D9F803-CDBC-C74C-AF1B-2B5937D1C241}"/>
              </a:ext>
            </a:extLst>
          </p:cNvPr>
          <p:cNvSpPr txBox="1">
            <a:spLocks/>
          </p:cNvSpPr>
          <p:nvPr/>
        </p:nvSpPr>
        <p:spPr>
          <a:xfrm>
            <a:off x="1074811" y="1612900"/>
            <a:ext cx="7523090" cy="5257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a:lnSpc>
                <a:spcPct val="100000"/>
              </a:lnSpc>
              <a:spcBef>
                <a:spcPts val="1400"/>
              </a:spcBef>
            </a:pPr>
            <a:endParaRPr lang="en-US" sz="2200" smtClean="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8293102" y="1384300"/>
            <a:ext cx="3164869" cy="5257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a:p>
          <a:p>
            <a:endParaRPr lang="en-US" sz="2400" dirty="0" smtClean="0">
              <a:latin typeface="Comic Sans MS" panose="030F0702030302020204" pitchFamily="66" charset="0"/>
            </a:endParaRPr>
          </a:p>
          <a:p>
            <a:r>
              <a:rPr lang="en-US" sz="2400" dirty="0" smtClean="0">
                <a:latin typeface="Comic Sans MS" panose="030F0702030302020204" pitchFamily="66" charset="0"/>
              </a:rPr>
              <a:t>Launch </a:t>
            </a:r>
            <a:r>
              <a:rPr lang="en-US" sz="2400" dirty="0">
                <a:latin typeface="Comic Sans MS" panose="030F0702030302020204" pitchFamily="66" charset="0"/>
              </a:rPr>
              <a:t>sites </a:t>
            </a:r>
            <a:r>
              <a:rPr lang="en-US" sz="2400" dirty="0" smtClean="0">
                <a:latin typeface="Comic Sans MS" panose="030F0702030302020204" pitchFamily="66" charset="0"/>
              </a:rPr>
              <a:t>are in </a:t>
            </a:r>
            <a:r>
              <a:rPr lang="en-US" sz="2400" dirty="0">
                <a:latin typeface="Comic Sans MS" panose="030F0702030302020204" pitchFamily="66" charset="0"/>
              </a:rPr>
              <a:t>close proximity to </a:t>
            </a:r>
            <a:r>
              <a:rPr lang="en-US" sz="2400" dirty="0" smtClean="0">
                <a:latin typeface="Comic Sans MS" panose="030F0702030302020204" pitchFamily="66" charset="0"/>
              </a:rPr>
              <a:t>railways, highways, and coastlines but keep certain distance away from cities.</a:t>
            </a:r>
            <a:endParaRPr lang="en-US" sz="24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49435"/>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95400"/>
            <a:ext cx="10515601" cy="5359399"/>
          </a:xfrm>
          <a:prstGeom prst="rect">
            <a:avLst/>
          </a:prstGeom>
        </p:spPr>
        <p:txBody>
          <a:bodyPr lIns="91440" tIns="45720" rIns="91440" bIns="45720" anchor="t">
            <a:normAutofit/>
          </a:bodyPr>
          <a:lstStyle/>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KSC </a:t>
            </a:r>
            <a:r>
              <a:rPr lang="en-US" sz="2200" dirty="0">
                <a:solidFill>
                  <a:schemeClr val="accent3">
                    <a:lumMod val="25000"/>
                  </a:schemeClr>
                </a:solidFill>
                <a:latin typeface="Comic Sans MS" panose="030F0702030302020204" pitchFamily="66" charset="0"/>
              </a:rPr>
              <a:t>LC-39A has the highest success </a:t>
            </a:r>
            <a:r>
              <a:rPr lang="en-US" sz="2200" dirty="0" smtClean="0">
                <a:solidFill>
                  <a:schemeClr val="accent3">
                    <a:lumMod val="25000"/>
                  </a:schemeClr>
                </a:solidFill>
                <a:latin typeface="Comic Sans MS" panose="030F0702030302020204" pitchFamily="66" charset="0"/>
              </a:rPr>
              <a:t>rate followed by CCAFS SLC-40, VAFB SLC-4E and CCAFS LC-40.</a:t>
            </a:r>
          </a:p>
          <a:p>
            <a:pPr marL="0" indent="0">
              <a:lnSpc>
                <a:spcPct val="100000"/>
              </a:lnSpc>
              <a:spcBef>
                <a:spcPts val="1400"/>
              </a:spcBef>
              <a:buNone/>
            </a:pPr>
            <a:endParaRPr lang="en-US" sz="2400" dirty="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b="1" dirty="0" smtClean="0">
                <a:solidFill>
                  <a:srgbClr val="0B49CB"/>
                </a:solidFill>
                <a:latin typeface="Abadi"/>
              </a:rPr>
              <a:t>Launch </a:t>
            </a:r>
            <a:r>
              <a:rPr lang="en-US" b="1" dirty="0">
                <a:solidFill>
                  <a:srgbClr val="0B49CB"/>
                </a:solidFill>
                <a:latin typeface="Abadi"/>
              </a:rPr>
              <a:t>success count for all </a:t>
            </a:r>
            <a:r>
              <a:rPr lang="en-US" b="1" dirty="0" smtClean="0">
                <a:solidFill>
                  <a:srgbClr val="0B49CB"/>
                </a:solidFill>
                <a:latin typeface="Abadi"/>
              </a:rPr>
              <a:t>sites</a:t>
            </a:r>
            <a:endParaRPr lang="en-US" b="1"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634886"/>
            <a:ext cx="10515600" cy="3076814"/>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5481" y="1396314"/>
            <a:ext cx="11219935" cy="54616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a:t>
            </a:r>
            <a:r>
              <a:rPr lang="en-US" sz="2200" b="1" dirty="0" smtClean="0">
                <a:solidFill>
                  <a:schemeClr val="accent3">
                    <a:lumMod val="25000"/>
                  </a:schemeClr>
                </a:solidFill>
                <a:latin typeface="Abadi" panose="020B0604020104020204" pitchFamily="34" charset="0"/>
              </a:rPr>
              <a:t>context</a:t>
            </a:r>
          </a:p>
          <a:p>
            <a:pPr marL="457200" lvl="1" indent="0">
              <a:spcBef>
                <a:spcPts val="1400"/>
              </a:spcBef>
              <a:buNone/>
            </a:pPr>
            <a:r>
              <a:rPr lang="en-US" sz="1700" dirty="0" err="1" smtClean="0">
                <a:solidFill>
                  <a:schemeClr val="tx1"/>
                </a:solidFill>
                <a:latin typeface="Comic Sans MS" panose="030F0702030302020204" pitchFamily="66" charset="0"/>
              </a:rPr>
              <a:t>SpaceX</a:t>
            </a:r>
            <a:r>
              <a:rPr lang="en-US" sz="1700" dirty="0" smtClean="0">
                <a:solidFill>
                  <a:schemeClr val="tx1"/>
                </a:solidFill>
                <a:latin typeface="Comic Sans MS" panose="030F0702030302020204" pitchFamily="66" charset="0"/>
              </a:rPr>
              <a:t> is </a:t>
            </a:r>
            <a:r>
              <a:rPr lang="en-US" sz="1700" dirty="0">
                <a:solidFill>
                  <a:schemeClr val="tx1"/>
                </a:solidFill>
                <a:latin typeface="Comic Sans MS" panose="030F0702030302020204" pitchFamily="66" charset="0"/>
              </a:rPr>
              <a:t>an American spacecraft manufacturer, launcher, and satellite communications company. Elon Musk founded it in 2002 with the stated goal of lowering space transportation costs to enable Mars colonization. The Falcon 9, Falcon Heavy, and Starship launch vehicles, as well as several rocket engines, Cargo Dragon and Crew Dragon spacecraft, and </a:t>
            </a:r>
            <a:r>
              <a:rPr lang="en-US" sz="1700" dirty="0" err="1">
                <a:solidFill>
                  <a:schemeClr val="tx1"/>
                </a:solidFill>
                <a:latin typeface="Comic Sans MS" panose="030F0702030302020204" pitchFamily="66" charset="0"/>
              </a:rPr>
              <a:t>Starlink</a:t>
            </a:r>
            <a:r>
              <a:rPr lang="en-US" sz="1700" dirty="0">
                <a:solidFill>
                  <a:schemeClr val="tx1"/>
                </a:solidFill>
                <a:latin typeface="Comic Sans MS" panose="030F0702030302020204" pitchFamily="66" charset="0"/>
              </a:rPr>
              <a:t> communications satellites, are all manufactured by the company. </a:t>
            </a:r>
            <a:r>
              <a:rPr lang="en-US" sz="1700" dirty="0" err="1">
                <a:solidFill>
                  <a:schemeClr val="tx1"/>
                </a:solidFill>
                <a:latin typeface="Comic Sans MS" panose="030F0702030302020204" pitchFamily="66" charset="0"/>
              </a:rPr>
              <a:t>SpaceX</a:t>
            </a:r>
            <a:r>
              <a:rPr lang="en-US" sz="1700" dirty="0">
                <a:solidFill>
                  <a:schemeClr val="tx1"/>
                </a:solidFill>
                <a:latin typeface="Comic Sans MS" panose="030F0702030302020204" pitchFamily="66" charset="0"/>
              </a:rPr>
              <a:t> has accomplished a number of feats in space exploration. On its website, </a:t>
            </a:r>
            <a:r>
              <a:rPr lang="en-US" sz="1700" dirty="0" err="1">
                <a:solidFill>
                  <a:schemeClr val="tx1"/>
                </a:solidFill>
                <a:latin typeface="Comic Sans MS" panose="030F0702030302020204" pitchFamily="66" charset="0"/>
              </a:rPr>
              <a:t>SpaceX</a:t>
            </a:r>
            <a:r>
              <a:rPr lang="en-US" sz="1700" dirty="0">
                <a:solidFill>
                  <a:schemeClr val="tx1"/>
                </a:solidFill>
                <a:latin typeface="Comic Sans MS" panose="030F0702030302020204" pitchFamily="66" charset="0"/>
              </a:rPr>
              <a:t> promotes Falcon 9 rocket launches for 62 million dollars; other suppliers charge upwards of 165 million dollars for each launch. A large portion of the savings is due to </a:t>
            </a:r>
            <a:r>
              <a:rPr lang="en-US" sz="1700" dirty="0" err="1">
                <a:solidFill>
                  <a:schemeClr val="tx1"/>
                </a:solidFill>
                <a:latin typeface="Comic Sans MS" panose="030F0702030302020204" pitchFamily="66" charset="0"/>
              </a:rPr>
              <a:t>SpaceX's</a:t>
            </a:r>
            <a:r>
              <a:rPr lang="en-US" sz="1700" dirty="0">
                <a:solidFill>
                  <a:schemeClr val="tx1"/>
                </a:solidFill>
                <a:latin typeface="Comic Sans MS" panose="030F0702030302020204" pitchFamily="66" charset="0"/>
              </a:rPr>
              <a:t> ability to reuse the first stage. </a:t>
            </a:r>
            <a:endParaRPr lang="en-US" sz="1700" dirty="0" smtClean="0">
              <a:solidFill>
                <a:schemeClr val="tx1"/>
              </a:solidFill>
              <a:latin typeface="Comic Sans MS" panose="030F0702030302020204" pitchFamily="66" charset="0"/>
            </a:endParaRPr>
          </a:p>
          <a:p>
            <a:pPr marL="457200" lvl="1" indent="0">
              <a:spcBef>
                <a:spcPts val="1400"/>
              </a:spcBef>
              <a:buNone/>
            </a:pPr>
            <a:r>
              <a:rPr lang="en-US" sz="1700" dirty="0" smtClean="0">
                <a:solidFill>
                  <a:schemeClr val="tx1"/>
                </a:solidFill>
                <a:latin typeface="Comic Sans MS" panose="030F0702030302020204" pitchFamily="66" charset="0"/>
              </a:rPr>
              <a:t>Hence</a:t>
            </a:r>
            <a:r>
              <a:rPr lang="en-US" sz="1700" dirty="0">
                <a:solidFill>
                  <a:schemeClr val="tx1"/>
                </a:solidFill>
                <a:latin typeface="Comic Sans MS" panose="030F0702030302020204" pitchFamily="66" charset="0"/>
              </a:rPr>
              <a:t>, </a:t>
            </a:r>
            <a:r>
              <a:rPr lang="en-US" sz="1700" dirty="0" smtClean="0">
                <a:solidFill>
                  <a:schemeClr val="tx1"/>
                </a:solidFill>
                <a:latin typeface="Comic Sans MS" panose="030F0702030302020204" pitchFamily="66" charset="0"/>
              </a:rPr>
              <a:t>in this project, we aim to </a:t>
            </a:r>
            <a:r>
              <a:rPr lang="en-US" sz="1700" dirty="0">
                <a:solidFill>
                  <a:schemeClr val="tx1"/>
                </a:solidFill>
                <a:latin typeface="Comic Sans MS" panose="030F0702030302020204" pitchFamily="66" charset="0"/>
              </a:rPr>
              <a:t>figure out if the first stage will land, we can figure out how much a launch will cost. If a different business want to compete with </a:t>
            </a:r>
            <a:r>
              <a:rPr lang="en-US" sz="1700" dirty="0" err="1">
                <a:solidFill>
                  <a:schemeClr val="tx1"/>
                </a:solidFill>
                <a:latin typeface="Comic Sans MS" panose="030F0702030302020204" pitchFamily="66" charset="0"/>
              </a:rPr>
              <a:t>SpaceX</a:t>
            </a:r>
            <a:r>
              <a:rPr lang="en-US" sz="1700" dirty="0">
                <a:solidFill>
                  <a:schemeClr val="tx1"/>
                </a:solidFill>
                <a:latin typeface="Comic Sans MS" panose="030F0702030302020204" pitchFamily="66" charset="0"/>
              </a:rPr>
              <a:t> for a rocket launch, it may use the information provided here.</a:t>
            </a:r>
          </a:p>
          <a:p>
            <a:pPr>
              <a:spcBef>
                <a:spcPts val="1400"/>
              </a:spcBef>
            </a:pPr>
            <a:r>
              <a:rPr lang="en-US" sz="2200" b="1" dirty="0">
                <a:solidFill>
                  <a:schemeClr val="accent3">
                    <a:lumMod val="25000"/>
                  </a:schemeClr>
                </a:solidFill>
                <a:latin typeface="Abadi" panose="020B0604020104020204" pitchFamily="34" charset="0"/>
              </a:rPr>
              <a:t>Problems you want to find </a:t>
            </a:r>
            <a:r>
              <a:rPr lang="en-US" sz="2200" b="1" dirty="0" smtClean="0">
                <a:solidFill>
                  <a:schemeClr val="accent3">
                    <a:lumMod val="25000"/>
                  </a:schemeClr>
                </a:solidFill>
                <a:latin typeface="Abadi" panose="020B0604020104020204" pitchFamily="34" charset="0"/>
              </a:rPr>
              <a:t>answers</a:t>
            </a:r>
          </a:p>
          <a:p>
            <a:pPr lvl="1">
              <a:spcBef>
                <a:spcPts val="1400"/>
              </a:spcBef>
            </a:pPr>
            <a:r>
              <a:rPr lang="en-US" sz="1600" dirty="0">
                <a:solidFill>
                  <a:schemeClr val="tx1"/>
                </a:solidFill>
                <a:latin typeface="Comic Sans MS" panose="030F0702030302020204" pitchFamily="66" charset="0"/>
              </a:rPr>
              <a:t>Predicting whether the Falcon 9 first stage will land successfully is the main </a:t>
            </a:r>
            <a:r>
              <a:rPr lang="en-US" sz="1600" dirty="0" smtClean="0">
                <a:solidFill>
                  <a:schemeClr val="tx1"/>
                </a:solidFill>
                <a:latin typeface="Comic Sans MS" panose="030F0702030302020204" pitchFamily="66" charset="0"/>
              </a:rPr>
              <a:t>problem this project is aimed at answering.</a:t>
            </a:r>
          </a:p>
          <a:p>
            <a:pPr marL="457200" lvl="1" indent="0">
              <a:spcBef>
                <a:spcPts val="1400"/>
              </a:spcBef>
              <a:buNone/>
            </a:pPr>
            <a:r>
              <a:rPr lang="en-US" sz="1600" b="1" dirty="0" smtClean="0">
                <a:solidFill>
                  <a:schemeClr val="tx1"/>
                </a:solidFill>
                <a:latin typeface="Comic Sans MS" panose="030F0702030302020204" pitchFamily="66" charset="0"/>
              </a:rPr>
              <a:t>Other problems whose answer will ultimately lead to the above goal include:</a:t>
            </a:r>
          </a:p>
          <a:p>
            <a:pPr lvl="1">
              <a:lnSpc>
                <a:spcPct val="110000"/>
              </a:lnSpc>
              <a:spcBef>
                <a:spcPts val="1400"/>
              </a:spcBef>
            </a:pPr>
            <a:r>
              <a:rPr lang="en-US" sz="1600" dirty="0" smtClean="0">
                <a:solidFill>
                  <a:schemeClr val="tx1"/>
                </a:solidFill>
                <a:latin typeface="Comic Sans MS" panose="030F0702030302020204" pitchFamily="66" charset="0"/>
              </a:rPr>
              <a:t>What are the factors affecting the successful landing of a </a:t>
            </a:r>
            <a:r>
              <a:rPr lang="en-US" sz="1600" dirty="0">
                <a:solidFill>
                  <a:schemeClr val="tx1"/>
                </a:solidFill>
                <a:latin typeface="Comic Sans MS" panose="030F0702030302020204" pitchFamily="66" charset="0"/>
              </a:rPr>
              <a:t>Falcon 9 </a:t>
            </a:r>
            <a:r>
              <a:rPr lang="en-US" sz="1600" dirty="0" smtClean="0">
                <a:solidFill>
                  <a:schemeClr val="tx1"/>
                </a:solidFill>
                <a:latin typeface="Comic Sans MS" panose="030F0702030302020204" pitchFamily="66" charset="0"/>
              </a:rPr>
              <a:t>rocket?</a:t>
            </a:r>
          </a:p>
          <a:p>
            <a:pPr lvl="1">
              <a:lnSpc>
                <a:spcPct val="110000"/>
              </a:lnSpc>
              <a:spcBef>
                <a:spcPts val="1400"/>
              </a:spcBef>
            </a:pPr>
            <a:r>
              <a:rPr lang="en-US" sz="1600" dirty="0" smtClean="0">
                <a:solidFill>
                  <a:schemeClr val="tx1"/>
                </a:solidFill>
                <a:latin typeface="Comic Sans MS" panose="030F0702030302020204" pitchFamily="66" charset="0"/>
              </a:rPr>
              <a:t>What is the accuracy of a successful landing of Falcon 9?</a:t>
            </a:r>
          </a:p>
          <a:p>
            <a:pPr lvl="1">
              <a:lnSpc>
                <a:spcPct val="110000"/>
              </a:lnSpc>
              <a:spcBef>
                <a:spcPts val="1400"/>
              </a:spcBef>
            </a:pPr>
            <a:r>
              <a:rPr lang="en-US" sz="1600" dirty="0" smtClean="0">
                <a:solidFill>
                  <a:schemeClr val="tx1"/>
                </a:solidFill>
                <a:latin typeface="Comic Sans MS" panose="030F0702030302020204" pitchFamily="66" charset="0"/>
              </a:rPr>
              <a:t>How does the site of launch, the payload mass, orbit, etc. affect the successful landing of falcon 9?</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4"/>
            <a:ext cx="10551583" cy="5032375"/>
          </a:xfrm>
          <a:prstGeom prst="rect">
            <a:avLst/>
          </a:prstGeom>
        </p:spPr>
        <p:txBody>
          <a:bodyPr lIns="91440" tIns="45720" rIns="91440" bIns="45720" anchor="t">
            <a:normAutofit/>
          </a:bodyPr>
          <a:lstStyle/>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lvl="1">
              <a:lnSpc>
                <a:spcPct val="100000"/>
              </a:lnSpc>
              <a:spcBef>
                <a:spcPts val="1400"/>
              </a:spcBef>
            </a:pPr>
            <a:r>
              <a:rPr lang="en-US" sz="2000" dirty="0" smtClean="0">
                <a:solidFill>
                  <a:schemeClr val="accent3">
                    <a:lumMod val="25000"/>
                  </a:schemeClr>
                </a:solidFill>
                <a:latin typeface="Comic Sans MS" panose="030F0702030302020204" pitchFamily="66" charset="0"/>
              </a:rPr>
              <a:t>KSC </a:t>
            </a:r>
            <a:r>
              <a:rPr lang="en-US" sz="2000" dirty="0">
                <a:solidFill>
                  <a:schemeClr val="accent3">
                    <a:lumMod val="25000"/>
                  </a:schemeClr>
                </a:solidFill>
                <a:latin typeface="Comic Sans MS" panose="030F0702030302020204" pitchFamily="66" charset="0"/>
              </a:rPr>
              <a:t>LC-39A has the highest success </a:t>
            </a:r>
            <a:r>
              <a:rPr lang="en-US" sz="2000" dirty="0" smtClean="0">
                <a:solidFill>
                  <a:schemeClr val="accent3">
                    <a:lumMod val="25000"/>
                  </a:schemeClr>
                </a:solidFill>
                <a:latin typeface="Comic Sans MS" panose="030F0702030302020204" pitchFamily="66" charset="0"/>
              </a:rPr>
              <a:t>ratio, with success rate of 76.9 % and failure rate of 23.1 %.</a:t>
            </a:r>
            <a:endParaRPr lang="en-US" sz="20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2800" b="1" dirty="0" smtClean="0">
                <a:solidFill>
                  <a:srgbClr val="0B49CB"/>
                </a:solidFill>
                <a:latin typeface="Abadi"/>
              </a:rPr>
              <a:t>Pie chart </a:t>
            </a:r>
            <a:r>
              <a:rPr lang="en-US" sz="2800" b="1" dirty="0">
                <a:solidFill>
                  <a:srgbClr val="0B49CB"/>
                </a:solidFill>
                <a:latin typeface="Abadi"/>
              </a:rPr>
              <a:t>for the launch site with highest launch success ratio</a:t>
            </a:r>
            <a:endParaRPr lang="en-US" sz="2800" b="1"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26" y="1634886"/>
            <a:ext cx="10551583" cy="3140314"/>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460"/>
            <a:ext cx="10736190" cy="5560540"/>
          </a:xfrm>
          <a:prstGeom prst="rect">
            <a:avLst/>
          </a:prstGeom>
        </p:spPr>
        <p:txBody>
          <a:bodyPr lIns="91440" tIns="45720" rIns="91440" bIns="45720" anchor="t">
            <a:normAutofit/>
          </a:bodyPr>
          <a:lstStyle/>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From the charts above, it is easy to see that the smaller payload masses had higher success rate than the larger payload masses. </a:t>
            </a:r>
            <a:endParaRPr lang="en-US" sz="2200" dirty="0">
              <a:solidFill>
                <a:schemeClr val="accent3">
                  <a:lumMod val="25000"/>
                </a:schemeClr>
              </a:solidFill>
              <a:latin typeface="Comic Sans MS" panose="030F0702030302020204" pitchFamily="66"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2000" b="1" dirty="0">
                <a:solidFill>
                  <a:srgbClr val="0B49CB"/>
                </a:solidFill>
                <a:latin typeface="Abadi" panose="020B0604020104020204" pitchFamily="34" charset="0"/>
              </a:rPr>
              <a:t>Payload vs. Launch Outcome scatter plot for all sites, with different payload selected in the range slider</a:t>
            </a:r>
            <a:endParaRPr lang="en-US" sz="2000" b="1" dirty="0">
              <a:solidFill>
                <a:srgbClr val="0B49CB"/>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18986"/>
            <a:ext cx="5592690" cy="2238614"/>
          </a:xfrm>
          <a:prstGeom prst="rect">
            <a:avLst/>
          </a:prstGeom>
        </p:spPr>
      </p:pic>
      <p:sp>
        <p:nvSpPr>
          <p:cNvPr id="4" name="TextBox 3"/>
          <p:cNvSpPr txBox="1"/>
          <p:nvPr/>
        </p:nvSpPr>
        <p:spPr>
          <a:xfrm>
            <a:off x="4064000" y="1418986"/>
            <a:ext cx="2298701" cy="369332"/>
          </a:xfrm>
          <a:prstGeom prst="rect">
            <a:avLst/>
          </a:prstGeom>
          <a:noFill/>
        </p:spPr>
        <p:txBody>
          <a:bodyPr wrap="square" rtlCol="0">
            <a:spAutoFit/>
          </a:bodyPr>
          <a:lstStyle/>
          <a:p>
            <a:r>
              <a:rPr lang="en-US" b="1" dirty="0" smtClean="0">
                <a:solidFill>
                  <a:srgbClr val="C00000"/>
                </a:solidFill>
              </a:rPr>
              <a:t>Payload: 0 to 10000</a:t>
            </a:r>
            <a:endParaRPr lang="en-US" b="1" dirty="0">
              <a:solidFill>
                <a:srgbClr val="C00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700" y="1418986"/>
            <a:ext cx="4922911" cy="2238614"/>
          </a:xfrm>
          <a:prstGeom prst="rect">
            <a:avLst/>
          </a:prstGeom>
        </p:spPr>
      </p:pic>
      <p:sp>
        <p:nvSpPr>
          <p:cNvPr id="8" name="TextBox 7"/>
          <p:cNvSpPr txBox="1"/>
          <p:nvPr/>
        </p:nvSpPr>
        <p:spPr>
          <a:xfrm>
            <a:off x="9207500" y="1415516"/>
            <a:ext cx="2298701" cy="369332"/>
          </a:xfrm>
          <a:prstGeom prst="rect">
            <a:avLst/>
          </a:prstGeom>
          <a:noFill/>
        </p:spPr>
        <p:txBody>
          <a:bodyPr wrap="square" rtlCol="0">
            <a:spAutoFit/>
          </a:bodyPr>
          <a:lstStyle/>
          <a:p>
            <a:r>
              <a:rPr lang="en-US" b="1" dirty="0" smtClean="0">
                <a:solidFill>
                  <a:srgbClr val="C00000"/>
                </a:solidFill>
              </a:rPr>
              <a:t>Payload: 0 to 5000</a:t>
            </a:r>
            <a:endParaRPr lang="en-US" b="1" dirty="0">
              <a:solidFill>
                <a:srgbClr val="C00000"/>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0" y="3637359"/>
            <a:ext cx="5592689" cy="2147094"/>
          </a:xfrm>
          <a:prstGeom prst="rect">
            <a:avLst/>
          </a:prstGeom>
        </p:spPr>
      </p:pic>
      <p:sp>
        <p:nvSpPr>
          <p:cNvPr id="10" name="TextBox 9"/>
          <p:cNvSpPr txBox="1"/>
          <p:nvPr/>
        </p:nvSpPr>
        <p:spPr>
          <a:xfrm>
            <a:off x="3949701" y="3600053"/>
            <a:ext cx="2463468" cy="369332"/>
          </a:xfrm>
          <a:prstGeom prst="rect">
            <a:avLst/>
          </a:prstGeom>
          <a:noFill/>
        </p:spPr>
        <p:txBody>
          <a:bodyPr wrap="square" rtlCol="0">
            <a:spAutoFit/>
          </a:bodyPr>
          <a:lstStyle/>
          <a:p>
            <a:r>
              <a:rPr lang="en-US" b="1" dirty="0" smtClean="0">
                <a:solidFill>
                  <a:srgbClr val="C00000"/>
                </a:solidFill>
              </a:rPr>
              <a:t>Payload: 5000 to 10000</a:t>
            </a:r>
            <a:endParaRPr lang="en-US" b="1" dirty="0">
              <a:solidFill>
                <a:srgbClr val="C00000"/>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2698" y="3694906"/>
            <a:ext cx="4922913" cy="2086214"/>
          </a:xfrm>
          <a:prstGeom prst="rect">
            <a:avLst/>
          </a:prstGeom>
        </p:spPr>
      </p:pic>
      <p:sp>
        <p:nvSpPr>
          <p:cNvPr id="13" name="TextBox 12"/>
          <p:cNvSpPr txBox="1"/>
          <p:nvPr/>
        </p:nvSpPr>
        <p:spPr>
          <a:xfrm>
            <a:off x="9042733" y="3701795"/>
            <a:ext cx="2463468" cy="369332"/>
          </a:xfrm>
          <a:prstGeom prst="rect">
            <a:avLst/>
          </a:prstGeom>
          <a:noFill/>
        </p:spPr>
        <p:txBody>
          <a:bodyPr wrap="square" rtlCol="0">
            <a:spAutoFit/>
          </a:bodyPr>
          <a:lstStyle/>
          <a:p>
            <a:r>
              <a:rPr lang="en-US" b="1" dirty="0" smtClean="0">
                <a:solidFill>
                  <a:srgbClr val="C00000"/>
                </a:solidFill>
              </a:rPr>
              <a:t>Payload: 2000 to 8000</a:t>
            </a:r>
            <a:endParaRPr lang="en-US" b="1" dirty="0">
              <a:solidFill>
                <a:srgbClr val="C00000"/>
              </a:solidFill>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37300" y="1713814"/>
            <a:ext cx="5084688"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Among the 4 classification models </a:t>
            </a:r>
            <a:r>
              <a:rPr lang="en-US" sz="2200" dirty="0" smtClean="0">
                <a:solidFill>
                  <a:schemeClr val="accent3">
                    <a:lumMod val="25000"/>
                  </a:schemeClr>
                </a:solidFill>
                <a:latin typeface="Comic Sans MS" panose="030F0702030302020204" pitchFamily="66" charset="0"/>
              </a:rPr>
              <a:t>evaluated, </a:t>
            </a:r>
            <a:r>
              <a:rPr lang="en-US" sz="2200" dirty="0">
                <a:solidFill>
                  <a:schemeClr val="accent3">
                    <a:lumMod val="25000"/>
                  </a:schemeClr>
                </a:solidFill>
                <a:latin typeface="Comic Sans MS" panose="030F0702030302020204" pitchFamily="66" charset="0"/>
              </a:rPr>
              <a:t>d</a:t>
            </a:r>
            <a:r>
              <a:rPr lang="en-US" sz="2200" dirty="0" smtClean="0">
                <a:solidFill>
                  <a:schemeClr val="accent3">
                    <a:lumMod val="25000"/>
                  </a:schemeClr>
                </a:solidFill>
                <a:latin typeface="Comic Sans MS" panose="030F0702030302020204" pitchFamily="66" charset="0"/>
              </a:rPr>
              <a:t>ecision tree classifier has the highest classification accuracy of 88.89 %.</a:t>
            </a: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Others have classification accuracy of 83.33 %.</a:t>
            </a:r>
            <a:endParaRPr lang="en-US" sz="2200" dirty="0">
              <a:solidFill>
                <a:schemeClr val="accent3">
                  <a:lumMod val="25000"/>
                </a:schemeClr>
              </a:solidFill>
              <a:latin typeface="Comic Sans MS" panose="030F0702030302020204" pitchFamily="66"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713814"/>
            <a:ext cx="5981700" cy="4064686"/>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54700" y="1397000"/>
            <a:ext cx="5430911" cy="4419600"/>
          </a:xfrm>
          <a:prstGeom prst="rect">
            <a:avLst/>
          </a:prstGeom>
        </p:spPr>
        <p:txBody>
          <a:bodyPr>
            <a:normAutofit/>
          </a:bodyPr>
          <a:lstStyle/>
          <a:p>
            <a:pPr>
              <a:lnSpc>
                <a:spcPct val="100000"/>
              </a:lnSpc>
              <a:spcBef>
                <a:spcPts val="1400"/>
              </a:spcBef>
            </a:pP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1800" b="1" dirty="0" smtClean="0">
                <a:solidFill>
                  <a:schemeClr val="accent3">
                    <a:lumMod val="25000"/>
                  </a:schemeClr>
                </a:solidFill>
                <a:latin typeface="Comic Sans MS" panose="030F0702030302020204" pitchFamily="66" charset="0"/>
              </a:rPr>
              <a:t>TP = 11, FP = 1, TN = 5, FN = 1</a:t>
            </a:r>
          </a:p>
          <a:p>
            <a:pPr>
              <a:lnSpc>
                <a:spcPct val="100000"/>
              </a:lnSpc>
              <a:spcBef>
                <a:spcPts val="1400"/>
              </a:spcBef>
            </a:pPr>
            <a:r>
              <a:rPr lang="en-US" sz="1800" b="1" dirty="0" smtClean="0">
                <a:solidFill>
                  <a:schemeClr val="accent3">
                    <a:lumMod val="25000"/>
                  </a:schemeClr>
                </a:solidFill>
                <a:latin typeface="Comic Sans MS" panose="030F0702030302020204" pitchFamily="66" charset="0"/>
              </a:rPr>
              <a:t>Sensitivity</a:t>
            </a:r>
            <a:r>
              <a:rPr lang="en-US" sz="1800" dirty="0" smtClean="0">
                <a:solidFill>
                  <a:schemeClr val="accent3">
                    <a:lumMod val="25000"/>
                  </a:schemeClr>
                </a:solidFill>
                <a:latin typeface="Comic Sans MS" panose="030F0702030302020204" pitchFamily="66" charset="0"/>
              </a:rPr>
              <a:t> = TP/(TP+FN) = 0.92</a:t>
            </a:r>
          </a:p>
          <a:p>
            <a:pPr>
              <a:lnSpc>
                <a:spcPct val="100000"/>
              </a:lnSpc>
              <a:spcBef>
                <a:spcPts val="1400"/>
              </a:spcBef>
            </a:pPr>
            <a:r>
              <a:rPr lang="en-US" sz="1800" b="1" dirty="0" smtClean="0">
                <a:solidFill>
                  <a:schemeClr val="accent3">
                    <a:lumMod val="25000"/>
                  </a:schemeClr>
                </a:solidFill>
                <a:latin typeface="Comic Sans MS" panose="030F0702030302020204" pitchFamily="66" charset="0"/>
              </a:rPr>
              <a:t>Specificity</a:t>
            </a:r>
            <a:r>
              <a:rPr lang="en-US" sz="1800" dirty="0" smtClean="0">
                <a:solidFill>
                  <a:schemeClr val="accent3">
                    <a:lumMod val="25000"/>
                  </a:schemeClr>
                </a:solidFill>
                <a:latin typeface="Comic Sans MS" panose="030F0702030302020204" pitchFamily="66" charset="0"/>
              </a:rPr>
              <a:t> = TN/(TN + FP) = 0.83</a:t>
            </a:r>
          </a:p>
          <a:p>
            <a:pPr>
              <a:lnSpc>
                <a:spcPct val="100000"/>
              </a:lnSpc>
              <a:spcBef>
                <a:spcPts val="1400"/>
              </a:spcBef>
            </a:pPr>
            <a:r>
              <a:rPr lang="en-US" sz="1800" b="1" dirty="0" smtClean="0">
                <a:solidFill>
                  <a:schemeClr val="accent3">
                    <a:lumMod val="25000"/>
                  </a:schemeClr>
                </a:solidFill>
                <a:latin typeface="Comic Sans MS" panose="030F0702030302020204" pitchFamily="66" charset="0"/>
              </a:rPr>
              <a:t>Precision</a:t>
            </a:r>
            <a:r>
              <a:rPr lang="en-US" sz="1800" dirty="0" smtClean="0">
                <a:solidFill>
                  <a:schemeClr val="accent3">
                    <a:lumMod val="25000"/>
                  </a:schemeClr>
                </a:solidFill>
                <a:latin typeface="Comic Sans MS" panose="030F0702030302020204" pitchFamily="66" charset="0"/>
              </a:rPr>
              <a:t> = TP/(TP +FP) = 0.92</a:t>
            </a:r>
          </a:p>
          <a:p>
            <a:pPr>
              <a:lnSpc>
                <a:spcPct val="100000"/>
              </a:lnSpc>
              <a:spcBef>
                <a:spcPts val="1400"/>
              </a:spcBef>
            </a:pPr>
            <a:r>
              <a:rPr lang="en-US" sz="1800" b="1" dirty="0" smtClean="0">
                <a:solidFill>
                  <a:schemeClr val="accent3">
                    <a:lumMod val="25000"/>
                  </a:schemeClr>
                </a:solidFill>
                <a:latin typeface="Comic Sans MS" panose="030F0702030302020204" pitchFamily="66" charset="0"/>
              </a:rPr>
              <a:t>Accuracy</a:t>
            </a:r>
            <a:r>
              <a:rPr lang="en-US" sz="1800" dirty="0" smtClean="0">
                <a:solidFill>
                  <a:schemeClr val="accent3">
                    <a:lumMod val="25000"/>
                  </a:schemeClr>
                </a:solidFill>
                <a:latin typeface="Comic Sans MS" panose="030F0702030302020204" pitchFamily="66" charset="0"/>
              </a:rPr>
              <a:t> = (TP+TN)/(TP+TN+FP+FN) = 0.89</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From the metrics above, its easy to see that there is a balance in the ability of the decision tree to classifier to identify both successful landing (high sensitivity) and failed landing (high specificity).</a:t>
            </a:r>
            <a:endParaRPr lang="en-US" sz="1800" dirty="0">
              <a:solidFill>
                <a:schemeClr val="accent3">
                  <a:lumMod val="25000"/>
                </a:schemeClr>
              </a:solidFill>
              <a:latin typeface="Comic Sans MS" panose="030F0702030302020204" pitchFamily="66"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Abadi"/>
              </a:rPr>
              <a:t>Confusion </a:t>
            </a:r>
            <a:r>
              <a:rPr lang="en-US" b="1" dirty="0" smtClean="0">
                <a:solidFill>
                  <a:srgbClr val="0B49CB"/>
                </a:solidFill>
                <a:latin typeface="Abadi"/>
              </a:rPr>
              <a:t>Matrix of the Best Performing Model (Decision Tree)</a:t>
            </a:r>
            <a:endParaRPr lang="en-US" b="1"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63" y="1803400"/>
            <a:ext cx="4922838" cy="4013200"/>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448800" y="6466322"/>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19100" y="1282700"/>
            <a:ext cx="11468100" cy="5585260"/>
          </a:xfrm>
          <a:prstGeom prst="rect">
            <a:avLst/>
          </a:prstGeom>
        </p:spPr>
        <p:txBody>
          <a:bodyPr>
            <a:noAutofit/>
          </a:bodyPr>
          <a:lstStyle/>
          <a:p>
            <a:pPr>
              <a:lnSpc>
                <a:spcPct val="100000"/>
              </a:lnSpc>
              <a:spcBef>
                <a:spcPts val="1400"/>
              </a:spcBef>
            </a:pPr>
            <a:r>
              <a:rPr lang="en-US" sz="1800" dirty="0" smtClean="0">
                <a:solidFill>
                  <a:schemeClr val="accent3">
                    <a:lumMod val="25000"/>
                  </a:schemeClr>
                </a:solidFill>
                <a:latin typeface="Comic Sans MS" panose="030F0702030302020204" pitchFamily="66" charset="0"/>
              </a:rPr>
              <a:t>All </a:t>
            </a:r>
            <a:r>
              <a:rPr lang="en-US" sz="1800" dirty="0">
                <a:solidFill>
                  <a:schemeClr val="accent3">
                    <a:lumMod val="25000"/>
                  </a:schemeClr>
                </a:solidFill>
                <a:latin typeface="Comic Sans MS" panose="030F0702030302020204" pitchFamily="66" charset="0"/>
              </a:rPr>
              <a:t>the models - logistic regression, decision tree, k-nearest neighbor, and support vector machine exhibited high predictive accuracy of greater than 83%. However, decision tree had the highest predictive accuracy of over 88%. </a:t>
            </a:r>
            <a:endParaRPr lang="en-US" sz="18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Factors </a:t>
            </a:r>
            <a:r>
              <a:rPr lang="en-US" sz="1800" dirty="0">
                <a:solidFill>
                  <a:schemeClr val="accent3">
                    <a:lumMod val="25000"/>
                  </a:schemeClr>
                </a:solidFill>
                <a:latin typeface="Comic Sans MS" panose="030F0702030302020204" pitchFamily="66" charset="0"/>
              </a:rPr>
              <a:t>such as launch site, payload mass, and orbit contribute significantly to the successful </a:t>
            </a:r>
            <a:r>
              <a:rPr lang="en-US" sz="1800" dirty="0" smtClean="0">
                <a:solidFill>
                  <a:schemeClr val="accent3">
                    <a:lumMod val="25000"/>
                  </a:schemeClr>
                </a:solidFill>
                <a:latin typeface="Comic Sans MS" panose="030F0702030302020204" pitchFamily="66" charset="0"/>
              </a:rPr>
              <a:t/>
            </a:r>
            <a:br>
              <a:rPr lang="en-US" sz="1800" dirty="0" smtClean="0">
                <a:solidFill>
                  <a:schemeClr val="accent3">
                    <a:lumMod val="25000"/>
                  </a:schemeClr>
                </a:solidFill>
                <a:latin typeface="Comic Sans MS" panose="030F0702030302020204" pitchFamily="66" charset="0"/>
              </a:rPr>
            </a:br>
            <a:r>
              <a:rPr lang="en-US" sz="1800" dirty="0" smtClean="0">
                <a:solidFill>
                  <a:schemeClr val="accent3">
                    <a:lumMod val="25000"/>
                  </a:schemeClr>
                </a:solidFill>
                <a:latin typeface="Comic Sans MS" panose="030F0702030302020204" pitchFamily="66" charset="0"/>
              </a:rPr>
              <a:t>landing </a:t>
            </a:r>
            <a:r>
              <a:rPr lang="en-US" sz="1800" dirty="0">
                <a:solidFill>
                  <a:schemeClr val="accent3">
                    <a:lumMod val="25000"/>
                  </a:schemeClr>
                </a:solidFill>
                <a:latin typeface="Comic Sans MS" panose="030F0702030302020204" pitchFamily="66" charset="0"/>
              </a:rPr>
              <a:t>of a Falcon 9 rocket</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The success rates of </a:t>
            </a:r>
            <a:r>
              <a:rPr lang="en-US" sz="1800" dirty="0" err="1" smtClean="0">
                <a:solidFill>
                  <a:schemeClr val="accent3">
                    <a:lumMod val="25000"/>
                  </a:schemeClr>
                </a:solidFill>
                <a:latin typeface="Comic Sans MS" panose="030F0702030302020204" pitchFamily="66" charset="0"/>
              </a:rPr>
              <a:t>SpaceX</a:t>
            </a:r>
            <a:r>
              <a:rPr lang="en-US" sz="1800" dirty="0" smtClean="0">
                <a:solidFill>
                  <a:schemeClr val="accent3">
                    <a:lumMod val="25000"/>
                  </a:schemeClr>
                </a:solidFill>
                <a:latin typeface="Comic Sans MS" panose="030F0702030302020204" pitchFamily="66" charset="0"/>
              </a:rPr>
              <a:t> launches increased as years went by as they eventually perfect the </a:t>
            </a:r>
            <a:br>
              <a:rPr lang="en-US" sz="1800" dirty="0" smtClean="0">
                <a:solidFill>
                  <a:schemeClr val="accent3">
                    <a:lumMod val="25000"/>
                  </a:schemeClr>
                </a:solidFill>
                <a:latin typeface="Comic Sans MS" panose="030F0702030302020204" pitchFamily="66" charset="0"/>
              </a:rPr>
            </a:br>
            <a:r>
              <a:rPr lang="en-US" sz="1800" dirty="0" smtClean="0">
                <a:solidFill>
                  <a:schemeClr val="accent3">
                    <a:lumMod val="25000"/>
                  </a:schemeClr>
                </a:solidFill>
                <a:latin typeface="Comic Sans MS" panose="030F0702030302020204" pitchFamily="66" charset="0"/>
              </a:rPr>
              <a:t>art of rocket launching.</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Among </a:t>
            </a:r>
            <a:r>
              <a:rPr lang="en-US" sz="1800" dirty="0">
                <a:solidFill>
                  <a:schemeClr val="accent3">
                    <a:lumMod val="25000"/>
                  </a:schemeClr>
                </a:solidFill>
                <a:latin typeface="Comic Sans MS" panose="030F0702030302020204" pitchFamily="66" charset="0"/>
              </a:rPr>
              <a:t>all the Launch Sites, the landing success rate are higher </a:t>
            </a:r>
            <a:r>
              <a:rPr lang="en-US" sz="1800" dirty="0" smtClean="0">
                <a:solidFill>
                  <a:schemeClr val="accent3">
                    <a:lumMod val="25000"/>
                  </a:schemeClr>
                </a:solidFill>
                <a:latin typeface="Comic Sans MS" panose="030F0702030302020204" pitchFamily="66" charset="0"/>
              </a:rPr>
              <a:t>for lower  payload masses. For </a:t>
            </a:r>
            <a:r>
              <a:rPr lang="en-US" sz="1800" dirty="0">
                <a:solidFill>
                  <a:schemeClr val="accent3">
                    <a:lumMod val="25000"/>
                  </a:schemeClr>
                </a:solidFill>
                <a:latin typeface="Comic Sans MS" panose="030F0702030302020204" pitchFamily="66" charset="0"/>
              </a:rPr>
              <a:t>launch site, KSC LC 39A, the highest failure occurred for p</a:t>
            </a:r>
            <a:r>
              <a:rPr lang="en-US" sz="1800" dirty="0" smtClean="0">
                <a:solidFill>
                  <a:schemeClr val="accent3">
                    <a:lumMod val="25000"/>
                  </a:schemeClr>
                </a:solidFill>
                <a:latin typeface="Comic Sans MS" panose="030F0702030302020204" pitchFamily="66" charset="0"/>
              </a:rPr>
              <a:t>ayload mass </a:t>
            </a:r>
            <a:r>
              <a:rPr lang="en-US" sz="1800" dirty="0">
                <a:solidFill>
                  <a:schemeClr val="accent3">
                    <a:lumMod val="25000"/>
                  </a:schemeClr>
                </a:solidFill>
                <a:latin typeface="Comic Sans MS" panose="030F0702030302020204" pitchFamily="66" charset="0"/>
              </a:rPr>
              <a:t>between 4000 and 8000 </a:t>
            </a:r>
            <a:r>
              <a:rPr lang="en-US" sz="1800" dirty="0" smtClean="0">
                <a:solidFill>
                  <a:schemeClr val="accent3">
                    <a:lumMod val="25000"/>
                  </a:schemeClr>
                </a:solidFill>
                <a:latin typeface="Comic Sans MS" panose="030F0702030302020204" pitchFamily="66" charset="0"/>
              </a:rPr>
              <a:t>Kg. Launch </a:t>
            </a:r>
            <a:r>
              <a:rPr lang="en-US" sz="1800" dirty="0">
                <a:solidFill>
                  <a:schemeClr val="accent3">
                    <a:lumMod val="25000"/>
                  </a:schemeClr>
                </a:solidFill>
                <a:latin typeface="Comic Sans MS" panose="030F0702030302020204" pitchFamily="66" charset="0"/>
              </a:rPr>
              <a:t>Site CCAFS SLC 40 has the highest numbers of launches followed by KSC LC 39A and VAFB SLC 4E</a:t>
            </a:r>
            <a:r>
              <a:rPr lang="en-US" sz="1800" dirty="0" smtClean="0">
                <a:solidFill>
                  <a:schemeClr val="accent3">
                    <a:lumMod val="25000"/>
                  </a:schemeClr>
                </a:solidFill>
                <a:latin typeface="Comic Sans MS" panose="030F0702030302020204" pitchFamily="66" charset="0"/>
              </a:rPr>
              <a:t>.</a:t>
            </a:r>
          </a:p>
          <a:p>
            <a:pPr>
              <a:lnSpc>
                <a:spcPct val="100000"/>
              </a:lnSpc>
              <a:spcBef>
                <a:spcPts val="1400"/>
              </a:spcBef>
            </a:pPr>
            <a:r>
              <a:rPr lang="en-US" sz="1800" dirty="0" smtClean="0">
                <a:solidFill>
                  <a:schemeClr val="accent3">
                    <a:lumMod val="25000"/>
                  </a:schemeClr>
                </a:solidFill>
                <a:latin typeface="Comic Sans MS" panose="030F0702030302020204" pitchFamily="66" charset="0"/>
              </a:rPr>
              <a:t>KSC LC 39A had the most successful launches from all the launch sites. </a:t>
            </a:r>
          </a:p>
          <a:p>
            <a:pPr>
              <a:lnSpc>
                <a:spcPct val="100000"/>
              </a:lnSpc>
              <a:spcBef>
                <a:spcPts val="1400"/>
              </a:spcBef>
            </a:pPr>
            <a:r>
              <a:rPr lang="en-CA" sz="1800" dirty="0" smtClean="0">
                <a:solidFill>
                  <a:schemeClr val="accent3">
                    <a:lumMod val="25000"/>
                  </a:schemeClr>
                </a:solidFill>
                <a:latin typeface="Comic Sans MS" panose="030F0702030302020204" pitchFamily="66" charset="0"/>
              </a:rPr>
              <a:t>Rockets </a:t>
            </a:r>
            <a:r>
              <a:rPr lang="en-CA" sz="1800" dirty="0">
                <a:solidFill>
                  <a:schemeClr val="accent3">
                    <a:lumMod val="25000"/>
                  </a:schemeClr>
                </a:solidFill>
                <a:latin typeface="Comic Sans MS" panose="030F0702030302020204" pitchFamily="66" charset="0"/>
              </a:rPr>
              <a:t>with Orbit types of ES-L1, GEO, HEO, and SSO have 100 % landing success </a:t>
            </a:r>
            <a:r>
              <a:rPr lang="en-CA" sz="1800" dirty="0" smtClean="0">
                <a:solidFill>
                  <a:schemeClr val="accent3">
                    <a:lumMod val="25000"/>
                  </a:schemeClr>
                </a:solidFill>
                <a:latin typeface="Comic Sans MS" panose="030F0702030302020204" pitchFamily="66" charset="0"/>
              </a:rPr>
              <a:t>rate. Rockets </a:t>
            </a:r>
            <a:br>
              <a:rPr lang="en-CA" sz="1800" dirty="0" smtClean="0">
                <a:solidFill>
                  <a:schemeClr val="accent3">
                    <a:lumMod val="25000"/>
                  </a:schemeClr>
                </a:solidFill>
                <a:latin typeface="Comic Sans MS" panose="030F0702030302020204" pitchFamily="66" charset="0"/>
              </a:rPr>
            </a:br>
            <a:r>
              <a:rPr lang="en-CA" sz="1800" dirty="0" smtClean="0">
                <a:solidFill>
                  <a:schemeClr val="accent3">
                    <a:lumMod val="25000"/>
                  </a:schemeClr>
                </a:solidFill>
                <a:latin typeface="Comic Sans MS" panose="030F0702030302020204" pitchFamily="66" charset="0"/>
              </a:rPr>
              <a:t>with </a:t>
            </a:r>
            <a:r>
              <a:rPr lang="en-CA" sz="1800" dirty="0">
                <a:solidFill>
                  <a:schemeClr val="accent3">
                    <a:lumMod val="25000"/>
                  </a:schemeClr>
                </a:solidFill>
                <a:latin typeface="Comic Sans MS" panose="030F0702030302020204" pitchFamily="66" charset="0"/>
              </a:rPr>
              <a:t>Orbit type of VLEO have success rate greater than 80 </a:t>
            </a:r>
            <a:r>
              <a:rPr lang="en-CA" sz="1800" dirty="0" smtClean="0">
                <a:solidFill>
                  <a:schemeClr val="accent3">
                    <a:lumMod val="25000"/>
                  </a:schemeClr>
                </a:solidFill>
                <a:latin typeface="Comic Sans MS" panose="030F0702030302020204" pitchFamily="66" charset="0"/>
              </a:rPr>
              <a:t>%. Rochets </a:t>
            </a:r>
            <a:r>
              <a:rPr lang="en-CA" sz="1800" dirty="0">
                <a:solidFill>
                  <a:schemeClr val="accent3">
                    <a:lumMod val="25000"/>
                  </a:schemeClr>
                </a:solidFill>
                <a:latin typeface="Comic Sans MS" panose="030F0702030302020204" pitchFamily="66" charset="0"/>
              </a:rPr>
              <a:t>with Orbit types of ISS, </a:t>
            </a:r>
            <a:r>
              <a:rPr lang="en-CA" sz="1800" dirty="0" smtClean="0">
                <a:solidFill>
                  <a:schemeClr val="accent3">
                    <a:lumMod val="25000"/>
                  </a:schemeClr>
                </a:solidFill>
                <a:latin typeface="Comic Sans MS" panose="030F0702030302020204" pitchFamily="66" charset="0"/>
              </a:rPr>
              <a:t/>
            </a:r>
            <a:br>
              <a:rPr lang="en-CA" sz="1800" dirty="0" smtClean="0">
                <a:solidFill>
                  <a:schemeClr val="accent3">
                    <a:lumMod val="25000"/>
                  </a:schemeClr>
                </a:solidFill>
                <a:latin typeface="Comic Sans MS" panose="030F0702030302020204" pitchFamily="66" charset="0"/>
              </a:rPr>
            </a:br>
            <a:r>
              <a:rPr lang="en-CA" sz="1800" dirty="0" smtClean="0">
                <a:solidFill>
                  <a:schemeClr val="accent3">
                    <a:lumMod val="25000"/>
                  </a:schemeClr>
                </a:solidFill>
                <a:latin typeface="Comic Sans MS" panose="030F0702030302020204" pitchFamily="66" charset="0"/>
              </a:rPr>
              <a:t>LEO</a:t>
            </a:r>
            <a:r>
              <a:rPr lang="en-CA" sz="1800" dirty="0">
                <a:solidFill>
                  <a:schemeClr val="accent3">
                    <a:lumMod val="25000"/>
                  </a:schemeClr>
                </a:solidFill>
                <a:latin typeface="Comic Sans MS" panose="030F0702030302020204" pitchFamily="66" charset="0"/>
              </a:rPr>
              <a:t>, MEO, and PO have landing success rate above 60 </a:t>
            </a:r>
            <a:r>
              <a:rPr lang="en-CA" sz="1800" dirty="0" smtClean="0">
                <a:solidFill>
                  <a:schemeClr val="accent3">
                    <a:lumMod val="25000"/>
                  </a:schemeClr>
                </a:solidFill>
                <a:latin typeface="Comic Sans MS" panose="030F0702030302020204" pitchFamily="66" charset="0"/>
              </a:rPr>
              <a:t>%. Rockets </a:t>
            </a:r>
            <a:r>
              <a:rPr lang="en-CA" sz="1800" dirty="0">
                <a:solidFill>
                  <a:schemeClr val="accent3">
                    <a:lumMod val="25000"/>
                  </a:schemeClr>
                </a:solidFill>
                <a:latin typeface="Comic Sans MS" panose="030F0702030302020204" pitchFamily="66" charset="0"/>
              </a:rPr>
              <a:t>with orbit type of GTO have </a:t>
            </a:r>
            <a:r>
              <a:rPr lang="en-CA" sz="1800" dirty="0" smtClean="0">
                <a:solidFill>
                  <a:schemeClr val="accent3">
                    <a:lumMod val="25000"/>
                  </a:schemeClr>
                </a:solidFill>
                <a:latin typeface="Comic Sans MS" panose="030F0702030302020204" pitchFamily="66" charset="0"/>
              </a:rPr>
              <a:t>landing </a:t>
            </a:r>
            <a:r>
              <a:rPr lang="en-CA" sz="1800" dirty="0">
                <a:solidFill>
                  <a:schemeClr val="accent3">
                    <a:lumMod val="25000"/>
                  </a:schemeClr>
                </a:solidFill>
                <a:latin typeface="Comic Sans MS" panose="030F0702030302020204" pitchFamily="66" charset="0"/>
              </a:rPr>
              <a:t>success rate greater than 50 </a:t>
            </a:r>
            <a:r>
              <a:rPr lang="en-CA" sz="1800" dirty="0" smtClean="0">
                <a:solidFill>
                  <a:schemeClr val="accent3">
                    <a:lumMod val="25000"/>
                  </a:schemeClr>
                </a:solidFill>
                <a:latin typeface="Comic Sans MS" panose="030F0702030302020204" pitchFamily="66" charset="0"/>
              </a:rPr>
              <a:t>%. While, rockets </a:t>
            </a:r>
            <a:r>
              <a:rPr lang="en-CA" sz="1800" dirty="0">
                <a:solidFill>
                  <a:schemeClr val="accent3">
                    <a:lumMod val="25000"/>
                  </a:schemeClr>
                </a:solidFill>
                <a:latin typeface="Comic Sans MS" panose="030F0702030302020204" pitchFamily="66" charset="0"/>
              </a:rPr>
              <a:t>with Orbit type SO have 0 %  landing success rate.</a:t>
            </a:r>
          </a:p>
          <a:p>
            <a:pPr>
              <a:lnSpc>
                <a:spcPct val="100000"/>
              </a:lnSpc>
              <a:spcBef>
                <a:spcPts val="1400"/>
              </a:spcBef>
            </a:pPr>
            <a:endParaRPr lang="en-US" sz="1600" dirty="0">
              <a:solidFill>
                <a:schemeClr val="accent3">
                  <a:lumMod val="25000"/>
                </a:schemeClr>
              </a:solidFill>
              <a:latin typeface="Comic Sans MS" panose="030F0702030302020204" pitchFamily="66"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4300"/>
            <a:ext cx="10515600" cy="4826560"/>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Comic Sans MS" panose="030F0702030302020204" pitchFamily="66" charset="0"/>
              </a:rPr>
              <a:t>Link to the cleaned dataset used for the interactive dash-</a:t>
            </a:r>
            <a:r>
              <a:rPr lang="en-US" sz="2200" dirty="0" err="1" smtClean="0">
                <a:solidFill>
                  <a:schemeClr val="accent3">
                    <a:lumMod val="25000"/>
                  </a:schemeClr>
                </a:solidFill>
                <a:latin typeface="Comic Sans MS" panose="030F0702030302020204" pitchFamily="66" charset="0"/>
              </a:rPr>
              <a:t>plotly</a:t>
            </a:r>
            <a:r>
              <a:rPr lang="en-US" sz="2200" dirty="0" smtClean="0">
                <a:solidFill>
                  <a:schemeClr val="accent3">
                    <a:lumMod val="25000"/>
                  </a:schemeClr>
                </a:solidFill>
                <a:latin typeface="Comic Sans MS" panose="030F0702030302020204" pitchFamily="66" charset="0"/>
              </a:rPr>
              <a:t> charts:</a:t>
            </a:r>
            <a:r>
              <a:rPr lang="en-US" sz="2200" dirty="0">
                <a:solidFill>
                  <a:schemeClr val="accent3">
                    <a:lumMod val="25000"/>
                  </a:schemeClr>
                </a:solidFill>
                <a:latin typeface="Comic Sans MS" panose="030F0702030302020204" pitchFamily="66" charset="0"/>
              </a:rPr>
              <a:t/>
            </a:r>
            <a:br>
              <a:rPr lang="en-US" sz="2200" dirty="0">
                <a:solidFill>
                  <a:schemeClr val="accent3">
                    <a:lumMod val="25000"/>
                  </a:schemeClr>
                </a:solidFill>
                <a:latin typeface="Comic Sans MS" panose="030F0702030302020204" pitchFamily="66" charset="0"/>
              </a:rPr>
            </a:br>
            <a:r>
              <a:rPr lang="en-US" sz="2200" dirty="0" smtClean="0">
                <a:solidFill>
                  <a:schemeClr val="accent3">
                    <a:lumMod val="25000"/>
                  </a:schemeClr>
                </a:solidFill>
                <a:latin typeface="Comic Sans MS" panose="030F0702030302020204" pitchFamily="66" charset="0"/>
                <a:hlinkClick r:id="rId4"/>
              </a:rPr>
              <a:t>https</a:t>
            </a:r>
            <a:r>
              <a:rPr lang="en-US" sz="2200" dirty="0">
                <a:solidFill>
                  <a:schemeClr val="accent3">
                    <a:lumMod val="25000"/>
                  </a:schemeClr>
                </a:solidFill>
                <a:latin typeface="Comic Sans MS" panose="030F0702030302020204" pitchFamily="66" charset="0"/>
                <a:hlinkClick r:id="rId4"/>
              </a:rPr>
              <a:t>://</a:t>
            </a:r>
            <a:r>
              <a:rPr lang="en-US" sz="2200" dirty="0" smtClean="0">
                <a:solidFill>
                  <a:schemeClr val="accent3">
                    <a:lumMod val="25000"/>
                  </a:schemeClr>
                </a:solidFill>
                <a:latin typeface="Comic Sans MS" panose="030F0702030302020204" pitchFamily="66" charset="0"/>
                <a:hlinkClick r:id="rId4"/>
              </a:rPr>
              <a:t>github.com/OnahPmi/My_Coursera_Repo/blob/d5b77e783860df1881edfb2928a567734b6549c9/Applied%20Data%20Science%20Capstone%20Project/spacex_launch_dash.csv</a:t>
            </a: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Link to the cleaned dataset used for the folium maps:</a:t>
            </a:r>
            <a:r>
              <a:rPr lang="en-US" sz="2200" dirty="0">
                <a:solidFill>
                  <a:schemeClr val="accent3">
                    <a:lumMod val="25000"/>
                  </a:schemeClr>
                </a:solidFill>
                <a:latin typeface="Comic Sans MS" panose="030F0702030302020204" pitchFamily="66" charset="0"/>
              </a:rPr>
              <a:t/>
            </a:r>
            <a:br>
              <a:rPr lang="en-US" sz="2200" dirty="0">
                <a:solidFill>
                  <a:schemeClr val="accent3">
                    <a:lumMod val="25000"/>
                  </a:schemeClr>
                </a:solidFill>
                <a:latin typeface="Comic Sans MS" panose="030F0702030302020204" pitchFamily="66" charset="0"/>
              </a:rPr>
            </a:br>
            <a:r>
              <a:rPr lang="en-US" sz="2200" dirty="0" smtClean="0">
                <a:solidFill>
                  <a:schemeClr val="accent3">
                    <a:lumMod val="25000"/>
                  </a:schemeClr>
                </a:solidFill>
                <a:latin typeface="Comic Sans MS" panose="030F0702030302020204" pitchFamily="66" charset="0"/>
                <a:hlinkClick r:id="rId5"/>
              </a:rPr>
              <a:t>https</a:t>
            </a:r>
            <a:r>
              <a:rPr lang="en-US" sz="2200" dirty="0">
                <a:solidFill>
                  <a:schemeClr val="accent3">
                    <a:lumMod val="25000"/>
                  </a:schemeClr>
                </a:solidFill>
                <a:latin typeface="Comic Sans MS" panose="030F0702030302020204" pitchFamily="66" charset="0"/>
                <a:hlinkClick r:id="rId5"/>
              </a:rPr>
              <a:t>://</a:t>
            </a:r>
            <a:r>
              <a:rPr lang="en-US" sz="2200" dirty="0" smtClean="0">
                <a:solidFill>
                  <a:schemeClr val="accent3">
                    <a:lumMod val="25000"/>
                  </a:schemeClr>
                </a:solidFill>
                <a:latin typeface="Comic Sans MS" panose="030F0702030302020204" pitchFamily="66" charset="0"/>
                <a:hlinkClick r:id="rId5"/>
              </a:rPr>
              <a:t>cf-courses-data.s3.us.cloud-object-storage.appdomain.cloud/IBM-DS0321EN-SkillsNetwork/datasets/spacex_launch_geo.csv</a:t>
            </a:r>
          </a:p>
          <a:p>
            <a:pPr>
              <a:lnSpc>
                <a:spcPct val="100000"/>
              </a:lnSpc>
              <a:spcBef>
                <a:spcPts val="1400"/>
              </a:spcBef>
            </a:pPr>
            <a:r>
              <a:rPr lang="en-US" sz="2200" dirty="0">
                <a:solidFill>
                  <a:schemeClr val="accent3">
                    <a:lumMod val="25000"/>
                  </a:schemeClr>
                </a:solidFill>
                <a:latin typeface="Comic Sans MS" panose="030F0702030302020204" pitchFamily="66" charset="0"/>
              </a:rPr>
              <a:t>Link to the </a:t>
            </a:r>
            <a:r>
              <a:rPr lang="en-US" sz="2200" dirty="0" smtClean="0">
                <a:solidFill>
                  <a:schemeClr val="accent3">
                    <a:lumMod val="25000"/>
                  </a:schemeClr>
                </a:solidFill>
                <a:latin typeface="Comic Sans MS" panose="030F0702030302020204" pitchFamily="66" charset="0"/>
              </a:rPr>
              <a:t>one-hot encoded </a:t>
            </a:r>
            <a:r>
              <a:rPr lang="en-US" sz="2200" dirty="0">
                <a:solidFill>
                  <a:schemeClr val="accent3">
                    <a:lumMod val="25000"/>
                  </a:schemeClr>
                </a:solidFill>
                <a:latin typeface="Comic Sans MS" panose="030F0702030302020204" pitchFamily="66" charset="0"/>
              </a:rPr>
              <a:t>dataset used </a:t>
            </a:r>
            <a:r>
              <a:rPr lang="en-US" sz="2200" dirty="0" smtClean="0">
                <a:solidFill>
                  <a:schemeClr val="accent3">
                    <a:lumMod val="25000"/>
                  </a:schemeClr>
                </a:solidFill>
                <a:latin typeface="Comic Sans MS" panose="030F0702030302020204" pitchFamily="66" charset="0"/>
              </a:rPr>
              <a:t>for building the machine learning models:</a:t>
            </a:r>
            <a:r>
              <a:rPr lang="en-US" sz="2200" dirty="0">
                <a:solidFill>
                  <a:schemeClr val="accent3">
                    <a:lumMod val="25000"/>
                  </a:schemeClr>
                </a:solidFill>
                <a:latin typeface="Comic Sans MS" panose="030F0702030302020204" pitchFamily="66" charset="0"/>
              </a:rPr>
              <a:t/>
            </a:r>
            <a:br>
              <a:rPr lang="en-US" sz="2200" dirty="0">
                <a:solidFill>
                  <a:schemeClr val="accent3">
                    <a:lumMod val="25000"/>
                  </a:schemeClr>
                </a:solidFill>
                <a:latin typeface="Comic Sans MS" panose="030F0702030302020204" pitchFamily="66" charset="0"/>
              </a:rPr>
            </a:br>
            <a:r>
              <a:rPr lang="en-US" sz="2200" dirty="0">
                <a:solidFill>
                  <a:schemeClr val="accent3">
                    <a:lumMod val="25000"/>
                  </a:schemeClr>
                </a:solidFill>
                <a:latin typeface="Comic Sans MS" panose="030F0702030302020204" pitchFamily="66" charset="0"/>
                <a:hlinkClick r:id="rId6"/>
              </a:rPr>
              <a:t>https://</a:t>
            </a:r>
            <a:r>
              <a:rPr lang="en-US" sz="2200" dirty="0" smtClean="0">
                <a:solidFill>
                  <a:schemeClr val="accent3">
                    <a:lumMod val="25000"/>
                  </a:schemeClr>
                </a:solidFill>
                <a:latin typeface="Comic Sans MS" panose="030F0702030302020204" pitchFamily="66" charset="0"/>
                <a:hlinkClick r:id="rId6"/>
              </a:rPr>
              <a:t>cf-courses-data.s3.us.cloud-object-storage.appdomain.cloud/IBM-DS0321EN-SkillsNetwork/datasets/dataset_part_2.csv</a:t>
            </a: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Link to my </a:t>
            </a:r>
            <a:r>
              <a:rPr lang="en-US" sz="2200" dirty="0" err="1" smtClean="0">
                <a:solidFill>
                  <a:schemeClr val="accent3">
                    <a:lumMod val="25000"/>
                  </a:schemeClr>
                </a:solidFill>
                <a:latin typeface="Comic Sans MS" panose="030F0702030302020204" pitchFamily="66" charset="0"/>
              </a:rPr>
              <a:t>github</a:t>
            </a:r>
            <a:r>
              <a:rPr lang="en-US" sz="2200" dirty="0" smtClean="0">
                <a:solidFill>
                  <a:schemeClr val="accent3">
                    <a:lumMod val="25000"/>
                  </a:schemeClr>
                </a:solidFill>
                <a:latin typeface="Comic Sans MS" panose="030F0702030302020204" pitchFamily="66" charset="0"/>
              </a:rPr>
              <a:t> repository where all the codes are hosted:</a:t>
            </a:r>
            <a:r>
              <a:rPr lang="en-US" sz="2200" dirty="0">
                <a:solidFill>
                  <a:schemeClr val="accent3">
                    <a:lumMod val="25000"/>
                  </a:schemeClr>
                </a:solidFill>
                <a:latin typeface="Comic Sans MS" panose="030F0702030302020204" pitchFamily="66" charset="0"/>
              </a:rPr>
              <a:t/>
            </a:r>
            <a:br>
              <a:rPr lang="en-US" sz="2200" dirty="0">
                <a:solidFill>
                  <a:schemeClr val="accent3">
                    <a:lumMod val="25000"/>
                  </a:schemeClr>
                </a:solidFill>
                <a:latin typeface="Comic Sans MS" panose="030F0702030302020204" pitchFamily="66" charset="0"/>
              </a:rPr>
            </a:br>
            <a:r>
              <a:rPr lang="en-US" sz="2200" dirty="0" smtClean="0">
                <a:solidFill>
                  <a:schemeClr val="accent3">
                    <a:lumMod val="25000"/>
                  </a:schemeClr>
                </a:solidFill>
                <a:latin typeface="Comic Sans MS" panose="030F0702030302020204" pitchFamily="66" charset="0"/>
                <a:hlinkClick r:id="rId5"/>
              </a:rPr>
              <a:t>https</a:t>
            </a:r>
            <a:r>
              <a:rPr lang="en-US" sz="2200" dirty="0">
                <a:solidFill>
                  <a:schemeClr val="accent3">
                    <a:lumMod val="25000"/>
                  </a:schemeClr>
                </a:solidFill>
                <a:latin typeface="Comic Sans MS" panose="030F0702030302020204" pitchFamily="66" charset="0"/>
                <a:hlinkClick r:id="rId5"/>
              </a:rPr>
              <a:t>://</a:t>
            </a:r>
            <a:r>
              <a:rPr lang="en-US" sz="2200" dirty="0" smtClean="0">
                <a:solidFill>
                  <a:schemeClr val="accent3">
                    <a:lumMod val="25000"/>
                  </a:schemeClr>
                </a:solidFill>
                <a:latin typeface="Comic Sans MS" panose="030F0702030302020204" pitchFamily="66" charset="0"/>
                <a:hlinkClick r:id="rId5"/>
              </a:rPr>
              <a:t>github.com/OnahPmi/My_Coursera_Repo/tree/main/Applied%20Data%20Science%20Capstone%20Project</a:t>
            </a: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493581"/>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462039" y="6456362"/>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4356"/>
            <a:ext cx="11128478" cy="559364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 methodology:</a:t>
            </a:r>
          </a:p>
          <a:p>
            <a:pPr lvl="1">
              <a:lnSpc>
                <a:spcPct val="120000"/>
              </a:lnSpc>
              <a:spcBef>
                <a:spcPts val="0"/>
              </a:spcBef>
            </a:pPr>
            <a:r>
              <a:rPr lang="en-US" sz="6400" dirty="0">
                <a:solidFill>
                  <a:schemeClr val="tx1"/>
                </a:solidFill>
                <a:latin typeface="Comic Sans MS" panose="030F0702030302020204" pitchFamily="66" charset="0"/>
              </a:rPr>
              <a:t>Request to the </a:t>
            </a:r>
            <a:r>
              <a:rPr lang="en-US" sz="6400" dirty="0" err="1">
                <a:solidFill>
                  <a:schemeClr val="tx1"/>
                </a:solidFill>
                <a:latin typeface="Comic Sans MS" panose="030F0702030302020204" pitchFamily="66" charset="0"/>
              </a:rPr>
              <a:t>SpaceX</a:t>
            </a:r>
            <a:r>
              <a:rPr lang="en-US" sz="6400" dirty="0">
                <a:solidFill>
                  <a:schemeClr val="tx1"/>
                </a:solidFill>
                <a:latin typeface="Comic Sans MS" panose="030F0702030302020204" pitchFamily="66" charset="0"/>
              </a:rPr>
              <a:t> </a:t>
            </a:r>
            <a:r>
              <a:rPr lang="en-US" sz="6400" dirty="0" smtClean="0">
                <a:solidFill>
                  <a:schemeClr val="tx1"/>
                </a:solidFill>
                <a:latin typeface="Comic Sans MS" panose="030F0702030302020204" pitchFamily="66" charset="0"/>
              </a:rPr>
              <a:t>API</a:t>
            </a:r>
          </a:p>
          <a:p>
            <a:pPr lvl="1">
              <a:lnSpc>
                <a:spcPct val="120000"/>
              </a:lnSpc>
              <a:spcBef>
                <a:spcPts val="0"/>
              </a:spcBef>
            </a:pPr>
            <a:r>
              <a:rPr lang="en-US" sz="6400" dirty="0">
                <a:solidFill>
                  <a:schemeClr val="tx1"/>
                </a:solidFill>
                <a:latin typeface="Comic Sans MS" panose="030F0702030302020204" pitchFamily="66" charset="0"/>
              </a:rPr>
              <a:t>Web scraping Falcon 9 and Falcon Heavy Launches Records from </a:t>
            </a:r>
            <a:r>
              <a:rPr lang="en-US" sz="6400" dirty="0" smtClean="0">
                <a:solidFill>
                  <a:schemeClr val="tx1"/>
                </a:solidFill>
                <a:latin typeface="Comic Sans MS" panose="030F0702030302020204" pitchFamily="66" charset="0"/>
              </a:rPr>
              <a:t>Wikipedia</a:t>
            </a:r>
            <a:endParaRPr lang="en-US" sz="6400" dirty="0">
              <a:solidFill>
                <a:schemeClr val="tx1"/>
              </a:solidFill>
              <a:latin typeface="Comic Sans MS" panose="030F0702030302020204" pitchFamily="66" charset="0"/>
            </a:endParaRPr>
          </a:p>
          <a:p>
            <a:pPr>
              <a:lnSpc>
                <a:spcPct val="120000"/>
              </a:lnSpc>
              <a:spcBef>
                <a:spcPts val="1400"/>
              </a:spcBef>
            </a:pPr>
            <a:r>
              <a:rPr lang="en-US" sz="8800" b="1" dirty="0">
                <a:solidFill>
                  <a:schemeClr val="accent3">
                    <a:lumMod val="25000"/>
                  </a:schemeClr>
                </a:solidFill>
                <a:latin typeface="Abadi"/>
              </a:rPr>
              <a:t>Perform data </a:t>
            </a:r>
            <a:r>
              <a:rPr lang="en-US" sz="8800" b="1" dirty="0" smtClean="0">
                <a:solidFill>
                  <a:schemeClr val="accent3">
                    <a:lumMod val="25000"/>
                  </a:schemeClr>
                </a:solidFill>
                <a:latin typeface="Abadi"/>
              </a:rPr>
              <a:t>wrangling:</a:t>
            </a:r>
            <a:endParaRPr lang="en-US" sz="8800" b="1" dirty="0">
              <a:solidFill>
                <a:schemeClr val="accent3">
                  <a:lumMod val="25000"/>
                </a:schemeClr>
              </a:solidFill>
              <a:latin typeface="Abadi"/>
            </a:endParaRPr>
          </a:p>
          <a:p>
            <a:pPr lvl="1">
              <a:lnSpc>
                <a:spcPct val="120000"/>
              </a:lnSpc>
              <a:spcBef>
                <a:spcPts val="0"/>
              </a:spcBef>
            </a:pPr>
            <a:r>
              <a:rPr lang="en-US" sz="6400" dirty="0">
                <a:solidFill>
                  <a:schemeClr val="tx1"/>
                </a:solidFill>
                <a:latin typeface="Comic Sans MS" panose="030F0702030302020204" pitchFamily="66" charset="0"/>
              </a:rPr>
              <a:t>M</a:t>
            </a:r>
            <a:r>
              <a:rPr lang="en-US" sz="6400" dirty="0" smtClean="0">
                <a:solidFill>
                  <a:schemeClr val="tx1"/>
                </a:solidFill>
                <a:latin typeface="Comic Sans MS" panose="030F0702030302020204" pitchFamily="66" charset="0"/>
              </a:rPr>
              <a:t>issing values were filled up and appropriate type conversion perfumed  </a:t>
            </a:r>
          </a:p>
          <a:p>
            <a:pPr lvl="1">
              <a:lnSpc>
                <a:spcPct val="120000"/>
              </a:lnSpc>
              <a:spcBef>
                <a:spcPts val="0"/>
              </a:spcBef>
            </a:pPr>
            <a:r>
              <a:rPr lang="en-US" sz="6400" dirty="0" smtClean="0">
                <a:solidFill>
                  <a:schemeClr val="tx1"/>
                </a:solidFill>
                <a:latin typeface="Comic Sans MS" panose="030F0702030302020204" pitchFamily="66" charset="0"/>
              </a:rPr>
              <a:t>Data were standardized and one-hot encoded to be used later as input for the machine learning model</a:t>
            </a:r>
          </a:p>
          <a:p>
            <a:pPr>
              <a:lnSpc>
                <a:spcPct val="120000"/>
              </a:lnSpc>
              <a:spcBef>
                <a:spcPts val="1400"/>
              </a:spcBef>
            </a:pPr>
            <a:r>
              <a:rPr lang="en-US" sz="8800" b="1" dirty="0" smtClean="0">
                <a:solidFill>
                  <a:schemeClr val="accent3">
                    <a:lumMod val="25000"/>
                  </a:schemeClr>
                </a:solidFill>
                <a:latin typeface="Abadi"/>
              </a:rPr>
              <a:t>Perform exploratory data analysis (EDA) using visualization and SQL</a:t>
            </a:r>
          </a:p>
          <a:p>
            <a:pPr lvl="1">
              <a:lnSpc>
                <a:spcPct val="120000"/>
              </a:lnSpc>
              <a:spcBef>
                <a:spcPts val="1400"/>
              </a:spcBef>
            </a:pPr>
            <a:r>
              <a:rPr lang="en-US" sz="6400" dirty="0" smtClean="0">
                <a:solidFill>
                  <a:schemeClr val="accent3">
                    <a:lumMod val="25000"/>
                  </a:schemeClr>
                </a:solidFill>
                <a:latin typeface="Comic Sans MS" panose="030F0702030302020204" pitchFamily="66" charset="0"/>
              </a:rPr>
              <a:t>Discovering new patterns in the data using various visualizations such as scatter plot</a:t>
            </a:r>
          </a:p>
          <a:p>
            <a:pPr>
              <a:lnSpc>
                <a:spcPct val="120000"/>
              </a:lnSpc>
              <a:spcBef>
                <a:spcPts val="1400"/>
              </a:spcBef>
            </a:pPr>
            <a:r>
              <a:rPr lang="en-US" sz="8800" b="1" dirty="0" smtClean="0">
                <a:solidFill>
                  <a:schemeClr val="accent3">
                    <a:lumMod val="25000"/>
                  </a:schemeClr>
                </a:solidFill>
                <a:latin typeface="Abadi"/>
              </a:rPr>
              <a:t>Perform </a:t>
            </a:r>
            <a:r>
              <a:rPr lang="en-US" sz="8800" b="1" dirty="0">
                <a:solidFill>
                  <a:schemeClr val="accent3">
                    <a:lumMod val="25000"/>
                  </a:schemeClr>
                </a:solidFill>
                <a:latin typeface="Abadi"/>
              </a:rPr>
              <a:t>interactive visual analytics using Folium and </a:t>
            </a:r>
            <a:r>
              <a:rPr lang="en-US" sz="8800" b="1" dirty="0" err="1" smtClean="0">
                <a:solidFill>
                  <a:schemeClr val="accent3">
                    <a:lumMod val="25000"/>
                  </a:schemeClr>
                </a:solidFill>
                <a:latin typeface="Abadi"/>
              </a:rPr>
              <a:t>Plotly</a:t>
            </a:r>
            <a:r>
              <a:rPr lang="en-US" sz="8800" b="1" dirty="0" smtClean="0">
                <a:solidFill>
                  <a:schemeClr val="accent3">
                    <a:lumMod val="25000"/>
                  </a:schemeClr>
                </a:solidFill>
                <a:latin typeface="Abadi"/>
              </a:rPr>
              <a:t>-Dash</a:t>
            </a:r>
          </a:p>
          <a:p>
            <a:pPr lvl="1">
              <a:lnSpc>
                <a:spcPct val="120000"/>
              </a:lnSpc>
              <a:spcBef>
                <a:spcPts val="1400"/>
              </a:spcBef>
            </a:pPr>
            <a:r>
              <a:rPr lang="en-US" sz="6400" dirty="0" smtClean="0">
                <a:solidFill>
                  <a:schemeClr val="accent3">
                    <a:lumMod val="25000"/>
                  </a:schemeClr>
                </a:solidFill>
                <a:latin typeface="Comic Sans MS" panose="030F0702030302020204" pitchFamily="66" charset="0"/>
              </a:rPr>
              <a:t>Dash and Folium were used to create interactive plots</a:t>
            </a:r>
            <a:endParaRPr lang="en-US" sz="6400" dirty="0">
              <a:solidFill>
                <a:schemeClr val="accent3">
                  <a:lumMod val="25000"/>
                </a:schemeClr>
              </a:solidFill>
              <a:latin typeface="Comic Sans MS" panose="030F0702030302020204" pitchFamily="66" charset="0"/>
            </a:endParaRPr>
          </a:p>
          <a:p>
            <a:pPr>
              <a:lnSpc>
                <a:spcPct val="120000"/>
              </a:lnSpc>
              <a:spcBef>
                <a:spcPts val="1400"/>
              </a:spcBef>
            </a:pPr>
            <a:r>
              <a:rPr lang="en-US" sz="8800" b="1" dirty="0">
                <a:solidFill>
                  <a:schemeClr val="accent3">
                    <a:lumMod val="25000"/>
                  </a:schemeClr>
                </a:solidFill>
                <a:latin typeface="Abadi"/>
              </a:rPr>
              <a:t>Perform predictive analysis using classification </a:t>
            </a:r>
            <a:r>
              <a:rPr lang="en-US" sz="8800" b="1" dirty="0" smtClean="0">
                <a:solidFill>
                  <a:schemeClr val="accent3">
                    <a:lumMod val="25000"/>
                  </a:schemeClr>
                </a:solidFill>
                <a:latin typeface="Abadi"/>
              </a:rPr>
              <a:t>models:</a:t>
            </a:r>
          </a:p>
          <a:p>
            <a:pPr lvl="1">
              <a:lnSpc>
                <a:spcPct val="120000"/>
              </a:lnSpc>
              <a:spcBef>
                <a:spcPts val="1400"/>
              </a:spcBef>
            </a:pPr>
            <a:r>
              <a:rPr lang="en-US" sz="6000" dirty="0">
                <a:solidFill>
                  <a:schemeClr val="tx1"/>
                </a:solidFill>
                <a:latin typeface="Comic Sans MS" panose="030F0702030302020204" pitchFamily="66" charset="0"/>
              </a:rPr>
              <a:t>L</a:t>
            </a:r>
            <a:r>
              <a:rPr lang="en-US" sz="6000" dirty="0" smtClean="0">
                <a:solidFill>
                  <a:schemeClr val="tx1"/>
                </a:solidFill>
                <a:latin typeface="Comic Sans MS" panose="030F0702030302020204" pitchFamily="66" charset="0"/>
              </a:rPr>
              <a:t>ogistic </a:t>
            </a:r>
            <a:r>
              <a:rPr lang="en-US" sz="6000" dirty="0">
                <a:solidFill>
                  <a:schemeClr val="tx1"/>
                </a:solidFill>
                <a:latin typeface="Comic Sans MS" panose="030F0702030302020204" pitchFamily="66" charset="0"/>
              </a:rPr>
              <a:t>regression, Decision tree, K-nearest neighbor, </a:t>
            </a:r>
            <a:r>
              <a:rPr lang="en-US" sz="6000" dirty="0" smtClean="0">
                <a:solidFill>
                  <a:schemeClr val="tx1"/>
                </a:solidFill>
                <a:latin typeface="Comic Sans MS" panose="030F0702030302020204" pitchFamily="66" charset="0"/>
              </a:rPr>
              <a:t>and support </a:t>
            </a:r>
            <a:r>
              <a:rPr lang="en-US" sz="6000" dirty="0">
                <a:solidFill>
                  <a:schemeClr val="tx1"/>
                </a:solidFill>
                <a:latin typeface="Comic Sans MS" panose="030F0702030302020204" pitchFamily="66" charset="0"/>
              </a:rPr>
              <a:t>vector </a:t>
            </a:r>
            <a:r>
              <a:rPr lang="en-US" sz="6000" dirty="0" smtClean="0">
                <a:solidFill>
                  <a:schemeClr val="tx1"/>
                </a:solidFill>
                <a:latin typeface="Comic Sans MS" panose="030F0702030302020204" pitchFamily="66" charset="0"/>
              </a:rPr>
              <a:t>machine were trained on 80% of the dataset after hyper-parameter tuning and the remaining 20% was used for testing of the models </a:t>
            </a:r>
            <a:endParaRPr lang="en-US" sz="60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64911"/>
            <a:ext cx="2743200" cy="401638"/>
          </a:xfrm>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8736" y="1624806"/>
            <a:ext cx="10515600" cy="5003224"/>
          </a:xfrm>
          <a:prstGeom prst="rect">
            <a:avLst/>
          </a:prstGeom>
        </p:spPr>
        <p:txBody>
          <a:bodyPr/>
          <a:lstStyle/>
          <a:p>
            <a:pPr>
              <a:lnSpc>
                <a:spcPct val="100000"/>
              </a:lnSpc>
              <a:spcBef>
                <a:spcPts val="1400"/>
              </a:spcBef>
            </a:pPr>
            <a:r>
              <a:rPr lang="en-US" sz="2200" b="1" dirty="0" smtClean="0">
                <a:latin typeface="Abadi" panose="020B0604020104020204" pitchFamily="34" charset="0"/>
              </a:rPr>
              <a:t>The dataset used for this project was collected from two major sources –  </a:t>
            </a:r>
          </a:p>
          <a:p>
            <a:pPr marL="914400" lvl="1" indent="-457200">
              <a:lnSpc>
                <a:spcPct val="100000"/>
              </a:lnSpc>
              <a:spcBef>
                <a:spcPts val="1400"/>
              </a:spcBef>
              <a:buAutoNum type="arabicParenR"/>
            </a:pPr>
            <a:r>
              <a:rPr lang="en-US" sz="1800" dirty="0">
                <a:latin typeface="Abadi" panose="020B0604020104020204" pitchFamily="34" charset="0"/>
              </a:rPr>
              <a:t>B</a:t>
            </a:r>
            <a:r>
              <a:rPr lang="en-US" sz="1800" dirty="0" smtClean="0">
                <a:latin typeface="Abadi" panose="020B0604020104020204" pitchFamily="34" charset="0"/>
              </a:rPr>
              <a:t>y making </a:t>
            </a:r>
            <a:r>
              <a:rPr lang="en-US" sz="1600" dirty="0">
                <a:latin typeface="Comic Sans MS" panose="030F0702030302020204" pitchFamily="66" charset="0"/>
              </a:rPr>
              <a:t>r</a:t>
            </a:r>
            <a:r>
              <a:rPr lang="en-US" sz="1600" dirty="0" smtClean="0">
                <a:latin typeface="Comic Sans MS" panose="030F0702030302020204" pitchFamily="66" charset="0"/>
              </a:rPr>
              <a:t>equest to the </a:t>
            </a:r>
            <a:r>
              <a:rPr lang="en-US" sz="1600" dirty="0" err="1" smtClean="0">
                <a:latin typeface="Comic Sans MS" panose="030F0702030302020204" pitchFamily="66" charset="0"/>
              </a:rPr>
              <a:t>SpaceX</a:t>
            </a:r>
            <a:r>
              <a:rPr lang="en-US" sz="1600" dirty="0" smtClean="0">
                <a:latin typeface="Comic Sans MS" panose="030F0702030302020204" pitchFamily="66" charset="0"/>
              </a:rPr>
              <a:t> API </a:t>
            </a:r>
            <a:r>
              <a:rPr lang="en-US" sz="1600" dirty="0">
                <a:latin typeface="Comic Sans MS" panose="030F0702030302020204" pitchFamily="66" charset="0"/>
              </a:rPr>
              <a:t>endpoint (</a:t>
            </a:r>
            <a:r>
              <a:rPr lang="en-US" sz="1600" dirty="0">
                <a:latin typeface="Comic Sans MS" panose="030F0702030302020204" pitchFamily="66" charset="0"/>
                <a:hlinkClick r:id="rId3"/>
              </a:rPr>
              <a:t>https://api.spacexdata.com/v4</a:t>
            </a:r>
            <a:r>
              <a:rPr lang="en-US" sz="1600" dirty="0" smtClean="0">
                <a:latin typeface="Comic Sans MS" panose="030F0702030302020204" pitchFamily="66" charset="0"/>
                <a:hlinkClick r:id="rId3"/>
              </a:rPr>
              <a:t>/</a:t>
            </a:r>
            <a:r>
              <a:rPr lang="en-US" sz="1600" dirty="0" smtClean="0">
                <a:latin typeface="Comic Sans MS" panose="030F0702030302020204" pitchFamily="66" charset="0"/>
              </a:rPr>
              <a:t>) and </a:t>
            </a:r>
          </a:p>
          <a:p>
            <a:pPr marL="914400" lvl="1" indent="-457200">
              <a:lnSpc>
                <a:spcPct val="100000"/>
              </a:lnSpc>
              <a:spcBef>
                <a:spcPts val="1400"/>
              </a:spcBef>
              <a:buAutoNum type="arabicParenR"/>
            </a:pPr>
            <a:r>
              <a:rPr lang="en-US" sz="1600" dirty="0">
                <a:latin typeface="Comic Sans MS" panose="030F0702030302020204" pitchFamily="66" charset="0"/>
              </a:rPr>
              <a:t>B</a:t>
            </a:r>
            <a:r>
              <a:rPr lang="en-US" sz="1600" dirty="0" smtClean="0">
                <a:latin typeface="Comic Sans MS" panose="030F0702030302020204" pitchFamily="66" charset="0"/>
              </a:rPr>
              <a:t>y Web scraping Falcon </a:t>
            </a:r>
            <a:r>
              <a:rPr lang="en-US" sz="1600" dirty="0">
                <a:latin typeface="Comic Sans MS" panose="030F0702030302020204" pitchFamily="66" charset="0"/>
              </a:rPr>
              <a:t>9 and Falcon Heavy Launches Records from Wikipedia (</a:t>
            </a:r>
            <a:r>
              <a:rPr lang="en-US" sz="1600" dirty="0">
                <a:latin typeface="Comic Sans MS" panose="030F0702030302020204" pitchFamily="66" charset="0"/>
                <a:hlinkClick r:id="rId4"/>
              </a:rPr>
              <a:t>https://</a:t>
            </a:r>
            <a:r>
              <a:rPr lang="en-US" sz="1600" dirty="0" smtClean="0">
                <a:latin typeface="Comic Sans MS" panose="030F0702030302020204" pitchFamily="66" charset="0"/>
                <a:hlinkClick r:id="rId4"/>
              </a:rPr>
              <a:t>en.wikipedia.org/w/index.php?title=List_of_Falcon_9_and_Falcon_Heavy_launches&amp;oldid=1027686922</a:t>
            </a:r>
            <a:r>
              <a:rPr lang="en-US" sz="1600" dirty="0" smtClean="0">
                <a:latin typeface="Comic Sans MS" panose="030F0702030302020204" pitchFamily="66" charset="0"/>
              </a:rPr>
              <a:t>).</a:t>
            </a:r>
          </a:p>
          <a:p>
            <a:pPr marL="457200" lvl="1" indent="0">
              <a:lnSpc>
                <a:spcPct val="100000"/>
              </a:lnSpc>
              <a:spcBef>
                <a:spcPts val="1400"/>
              </a:spcBef>
              <a:buNone/>
            </a:pPr>
            <a:endParaRPr lang="en-US" sz="1600" dirty="0">
              <a:latin typeface="Comic Sans MS" panose="030F0702030302020204" pitchFamily="66" charset="0"/>
            </a:endParaRPr>
          </a:p>
          <a:p>
            <a:r>
              <a:rPr lang="en-US" b="1" dirty="0" smtClean="0"/>
              <a:t>The flowchart below shows the data collection process: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53" name="Group 52"/>
          <p:cNvGrpSpPr/>
          <p:nvPr/>
        </p:nvGrpSpPr>
        <p:grpSpPr>
          <a:xfrm>
            <a:off x="770011" y="4650480"/>
            <a:ext cx="8848512" cy="1581436"/>
            <a:chOff x="620889" y="4425243"/>
            <a:chExt cx="8848512" cy="1581436"/>
          </a:xfrm>
        </p:grpSpPr>
        <p:sp>
          <p:nvSpPr>
            <p:cNvPr id="4" name="Rounded Rectangle 3"/>
            <p:cNvSpPr/>
            <p:nvPr/>
          </p:nvSpPr>
          <p:spPr>
            <a:xfrm>
              <a:off x="620889" y="4425243"/>
              <a:ext cx="1645098" cy="7041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Comic Sans MS" panose="030F0702030302020204" pitchFamily="66" charset="0"/>
                </a:rPr>
                <a:t>SpaceX</a:t>
              </a:r>
              <a:r>
                <a:rPr lang="en-US" sz="1600" dirty="0" smtClean="0">
                  <a:latin typeface="Comic Sans MS" panose="030F0702030302020204" pitchFamily="66" charset="0"/>
                </a:rPr>
                <a:t> </a:t>
              </a:r>
              <a:r>
                <a:rPr lang="en-US" sz="1600" dirty="0">
                  <a:latin typeface="Comic Sans MS" panose="030F0702030302020204" pitchFamily="66" charset="0"/>
                </a:rPr>
                <a:t>API </a:t>
              </a:r>
              <a:r>
                <a:rPr lang="en-US" sz="1600" dirty="0" smtClean="0">
                  <a:latin typeface="Comic Sans MS" panose="030F0702030302020204" pitchFamily="66" charset="0"/>
                </a:rPr>
                <a:t>calls</a:t>
              </a:r>
              <a:endParaRPr lang="en-US" sz="1600" dirty="0"/>
            </a:p>
          </p:txBody>
        </p:sp>
        <p:sp>
          <p:nvSpPr>
            <p:cNvPr id="7" name="Rounded Rectangle 6"/>
            <p:cNvSpPr/>
            <p:nvPr/>
          </p:nvSpPr>
          <p:spPr>
            <a:xfrm>
              <a:off x="620889" y="5214362"/>
              <a:ext cx="1645098" cy="7923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Web Scrapping Wikipedia</a:t>
              </a:r>
              <a:endParaRPr lang="en-US" sz="1600" dirty="0">
                <a:latin typeface="Comic Sans MS" panose="030F0702030302020204" pitchFamily="66" charset="0"/>
              </a:endParaRPr>
            </a:p>
          </p:txBody>
        </p:sp>
        <p:sp>
          <p:nvSpPr>
            <p:cNvPr id="8" name="Rounded Rectangle 7"/>
            <p:cNvSpPr/>
            <p:nvPr/>
          </p:nvSpPr>
          <p:spPr>
            <a:xfrm>
              <a:off x="3493651" y="4987527"/>
              <a:ext cx="1587595" cy="4536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Raw </a:t>
              </a:r>
              <a:r>
                <a:rPr lang="en-US" sz="1600" dirty="0" smtClean="0">
                  <a:latin typeface="Comic Sans MS" panose="030F0702030302020204" pitchFamily="66" charset="0"/>
                </a:rPr>
                <a:t>Datasets</a:t>
              </a:r>
              <a:endParaRPr lang="en-US" sz="1600" dirty="0">
                <a:latin typeface="Comic Sans MS" panose="030F0702030302020204" pitchFamily="66" charset="0"/>
              </a:endParaRPr>
            </a:p>
          </p:txBody>
        </p:sp>
        <p:cxnSp>
          <p:nvCxnSpPr>
            <p:cNvPr id="10" name="Straight Arrow Connector 9"/>
            <p:cNvCxnSpPr>
              <a:stCxn id="4" idx="3"/>
              <a:endCxn id="8" idx="1"/>
            </p:cNvCxnSpPr>
            <p:nvPr/>
          </p:nvCxnSpPr>
          <p:spPr>
            <a:xfrm>
              <a:off x="2265987" y="4777303"/>
              <a:ext cx="1227664" cy="437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a:endCxn id="8" idx="1"/>
            </p:cNvCxnSpPr>
            <p:nvPr/>
          </p:nvCxnSpPr>
          <p:spPr>
            <a:xfrm flipV="1">
              <a:off x="2265987" y="5214363"/>
              <a:ext cx="1227664" cy="39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898530" y="4805968"/>
              <a:ext cx="1383957" cy="8096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Data Cleaning</a:t>
              </a:r>
              <a:endParaRPr lang="en-US" sz="1600" dirty="0">
                <a:latin typeface="Comic Sans MS" panose="030F0702030302020204" pitchFamily="66" charset="0"/>
              </a:endParaRPr>
            </a:p>
          </p:txBody>
        </p:sp>
        <p:sp>
          <p:nvSpPr>
            <p:cNvPr id="26" name="Rounded Rectangle 25"/>
            <p:cNvSpPr/>
            <p:nvPr/>
          </p:nvSpPr>
          <p:spPr>
            <a:xfrm>
              <a:off x="8085444" y="4805968"/>
              <a:ext cx="1383957" cy="8096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omic Sans MS" panose="030F0702030302020204" pitchFamily="66" charset="0"/>
                </a:rPr>
                <a:t>Saving Data to CSV file</a:t>
              </a:r>
              <a:endParaRPr lang="en-US" sz="1600" dirty="0">
                <a:latin typeface="Comic Sans MS" panose="030F0702030302020204" pitchFamily="66" charset="0"/>
              </a:endParaRPr>
            </a:p>
          </p:txBody>
        </p:sp>
        <p:cxnSp>
          <p:nvCxnSpPr>
            <p:cNvPr id="28" name="Straight Arrow Connector 27"/>
            <p:cNvCxnSpPr>
              <a:stCxn id="8" idx="3"/>
              <a:endCxn id="25" idx="1"/>
            </p:cNvCxnSpPr>
            <p:nvPr/>
          </p:nvCxnSpPr>
          <p:spPr>
            <a:xfrm flipV="1">
              <a:off x="5081246" y="5210815"/>
              <a:ext cx="817284" cy="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3"/>
              <a:endCxn id="26" idx="1"/>
            </p:cNvCxnSpPr>
            <p:nvPr/>
          </p:nvCxnSpPr>
          <p:spPr>
            <a:xfrm>
              <a:off x="7282487" y="5210815"/>
              <a:ext cx="802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8747" y="1607329"/>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smtClean="0">
                <a:solidFill>
                  <a:schemeClr val="accent3">
                    <a:lumMod val="25000"/>
                  </a:schemeClr>
                </a:solidFill>
                <a:latin typeface="Comic Sans MS" panose="030F0702030302020204" pitchFamily="66" charset="0"/>
              </a:rPr>
              <a:t>The “get method” of the request library was used </a:t>
            </a:r>
            <a:r>
              <a:rPr lang="en-US" sz="2200" dirty="0">
                <a:solidFill>
                  <a:schemeClr val="accent3">
                    <a:lumMod val="25000"/>
                  </a:schemeClr>
                </a:solidFill>
                <a:latin typeface="Comic Sans MS" panose="030F0702030302020204" pitchFamily="66" charset="0"/>
              </a:rPr>
              <a:t>to </a:t>
            </a:r>
            <a:r>
              <a:rPr lang="en-US" sz="2200" dirty="0" smtClean="0">
                <a:solidFill>
                  <a:schemeClr val="accent3">
                    <a:lumMod val="25000"/>
                  </a:schemeClr>
                </a:solidFill>
                <a:latin typeface="Comic Sans MS" panose="030F0702030302020204" pitchFamily="66" charset="0"/>
              </a:rPr>
              <a:t>make the </a:t>
            </a:r>
            <a:r>
              <a:rPr lang="en-US" sz="2200" dirty="0" err="1" smtClean="0">
                <a:solidFill>
                  <a:schemeClr val="accent3">
                    <a:lumMod val="25000"/>
                  </a:schemeClr>
                </a:solidFill>
                <a:latin typeface="Comic Sans MS" panose="030F0702030302020204" pitchFamily="66" charset="0"/>
              </a:rPr>
              <a:t>SpaceX</a:t>
            </a:r>
            <a:r>
              <a:rPr lang="en-US" sz="2200" dirty="0" smtClean="0">
                <a:solidFill>
                  <a:schemeClr val="accent3">
                    <a:lumMod val="25000"/>
                  </a:schemeClr>
                </a:solidFill>
                <a:latin typeface="Comic Sans MS" panose="030F0702030302020204" pitchFamily="66" charset="0"/>
              </a:rPr>
              <a:t> </a:t>
            </a:r>
            <a:r>
              <a:rPr lang="en-US" sz="2200" dirty="0">
                <a:solidFill>
                  <a:schemeClr val="accent3">
                    <a:lumMod val="25000"/>
                  </a:schemeClr>
                </a:solidFill>
                <a:latin typeface="Comic Sans MS" panose="030F0702030302020204" pitchFamily="66" charset="0"/>
              </a:rPr>
              <a:t>REST calls </a:t>
            </a:r>
            <a:r>
              <a:rPr lang="en-US" sz="2200" dirty="0" smtClean="0">
                <a:solidFill>
                  <a:schemeClr val="accent3">
                    <a:lumMod val="25000"/>
                  </a:schemeClr>
                </a:solidFill>
                <a:latin typeface="Comic Sans MS" panose="030F0702030302020204" pitchFamily="66" charset="0"/>
              </a:rPr>
              <a:t>to the API endpoint.</a:t>
            </a:r>
            <a:endParaRPr lang="en-US" sz="2200" dirty="0">
              <a:solidFill>
                <a:schemeClr val="accent3">
                  <a:lumMod val="25000"/>
                </a:schemeClr>
              </a:solidFill>
              <a:latin typeface="Comic Sans MS" panose="030F0702030302020204" pitchFamily="66" charset="0"/>
            </a:endParaRPr>
          </a:p>
          <a:p>
            <a:pPr>
              <a:lnSpc>
                <a:spcPct val="100000"/>
              </a:lnSpc>
              <a:spcBef>
                <a:spcPts val="1400"/>
              </a:spcBef>
            </a:pPr>
            <a:r>
              <a:rPr lang="en-US" sz="2200" dirty="0" smtClean="0">
                <a:solidFill>
                  <a:schemeClr val="accent3">
                    <a:lumMod val="25000"/>
                  </a:schemeClr>
                </a:solidFill>
                <a:latin typeface="Comic Sans MS" panose="030F0702030302020204" pitchFamily="66" charset="0"/>
              </a:rPr>
              <a:t>The link to the GitHub repo where the  completed </a:t>
            </a:r>
            <a:r>
              <a:rPr lang="en-US" sz="2200" dirty="0" err="1" smtClean="0">
                <a:solidFill>
                  <a:schemeClr val="accent3">
                    <a:lumMod val="25000"/>
                  </a:schemeClr>
                </a:solidFill>
                <a:latin typeface="Comic Sans MS" panose="030F0702030302020204" pitchFamily="66" charset="0"/>
              </a:rPr>
              <a:t>SpaceX</a:t>
            </a:r>
            <a:r>
              <a:rPr lang="en-US" sz="2200" dirty="0" smtClean="0">
                <a:solidFill>
                  <a:schemeClr val="accent3">
                    <a:lumMod val="25000"/>
                  </a:schemeClr>
                </a:solidFill>
                <a:latin typeface="Comic Sans MS" panose="030F0702030302020204" pitchFamily="66" charset="0"/>
              </a:rPr>
              <a:t> API calls notebook was hosted is </a:t>
            </a:r>
            <a:r>
              <a:rPr lang="en-US" sz="2200" dirty="0">
                <a:solidFill>
                  <a:schemeClr val="accent3">
                    <a:lumMod val="25000"/>
                  </a:schemeClr>
                </a:solidFill>
                <a:latin typeface="Comic Sans MS" panose="030F0702030302020204" pitchFamily="66" charset="0"/>
              </a:rPr>
              <a:t>given below</a:t>
            </a:r>
            <a:r>
              <a:rPr lang="en-US" sz="2200" dirty="0" smtClean="0">
                <a:solidFill>
                  <a:schemeClr val="accent3">
                    <a:lumMod val="25000"/>
                  </a:schemeClr>
                </a:solidFill>
                <a:latin typeface="Comic Sans MS" panose="030F0702030302020204" pitchFamily="66" charset="0"/>
              </a:rPr>
              <a:t>:</a:t>
            </a:r>
            <a:r>
              <a:rPr lang="en-US" sz="2200" dirty="0">
                <a:solidFill>
                  <a:schemeClr val="accent3">
                    <a:lumMod val="25000"/>
                  </a:schemeClr>
                </a:solidFill>
                <a:latin typeface="Comic Sans MS" panose="030F0702030302020204" pitchFamily="66" charset="0"/>
              </a:rPr>
              <a:t/>
            </a:r>
            <a:br>
              <a:rPr lang="en-US" sz="2200" dirty="0">
                <a:solidFill>
                  <a:schemeClr val="accent3">
                    <a:lumMod val="25000"/>
                  </a:schemeClr>
                </a:solidFill>
                <a:latin typeface="Comic Sans MS" panose="030F0702030302020204" pitchFamily="66" charset="0"/>
              </a:rPr>
            </a:br>
            <a:r>
              <a:rPr lang="en-US" sz="2200" dirty="0">
                <a:solidFill>
                  <a:schemeClr val="accent3">
                    <a:lumMod val="25000"/>
                  </a:schemeClr>
                </a:solidFill>
                <a:latin typeface="Comic Sans MS" panose="030F0702030302020204" pitchFamily="66" charset="0"/>
                <a:hlinkClick r:id="rId3"/>
              </a:rPr>
              <a:t>https://github.com/OnahPmi/My_Coursera_Repo/blob/77b67417658e9ae94a8396e402942ed25b494e39/Applied%20Data%20Science%20Capstone%20Project/SpaceX_Falcon_9_First_Stage_Landing_Prediction_(SpaceX_API_calls).</a:t>
            </a:r>
            <a:r>
              <a:rPr lang="en-US" sz="2200" dirty="0" smtClean="0">
                <a:solidFill>
                  <a:schemeClr val="accent3">
                    <a:lumMod val="25000"/>
                  </a:schemeClr>
                </a:solidFill>
                <a:latin typeface="Comic Sans MS" panose="030F0702030302020204" pitchFamily="66" charset="0"/>
                <a:hlinkClick r:id="rId3"/>
              </a:rPr>
              <a:t>ipynb</a:t>
            </a:r>
            <a:endParaRPr lang="en-US" sz="2200" dirty="0" smtClean="0">
              <a:solidFill>
                <a:schemeClr val="accent3">
                  <a:lumMod val="25000"/>
                </a:schemeClr>
              </a:solidFill>
              <a:latin typeface="Comic Sans MS" panose="030F0702030302020204" pitchFamily="66"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35" name="Group 34"/>
          <p:cNvGrpSpPr/>
          <p:nvPr/>
        </p:nvGrpSpPr>
        <p:grpSpPr>
          <a:xfrm>
            <a:off x="5977010" y="1607329"/>
            <a:ext cx="4938890" cy="4060475"/>
            <a:chOff x="5926665" y="1441879"/>
            <a:chExt cx="4938890" cy="4060475"/>
          </a:xfrm>
        </p:grpSpPr>
        <p:sp>
          <p:nvSpPr>
            <p:cNvPr id="7" name="Rounded Rectangle 6"/>
            <p:cNvSpPr/>
            <p:nvPr/>
          </p:nvSpPr>
          <p:spPr>
            <a:xfrm>
              <a:off x="5926665" y="1441879"/>
              <a:ext cx="2314223"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1. Collecting data with </a:t>
              </a:r>
              <a:r>
                <a:rPr lang="en-US" dirty="0" err="1" smtClean="0">
                  <a:latin typeface="Comic Sans MS" panose="030F0702030302020204" pitchFamily="66" charset="0"/>
                </a:rPr>
                <a:t>SpaceX</a:t>
              </a:r>
              <a:r>
                <a:rPr lang="en-US" dirty="0" smtClean="0">
                  <a:latin typeface="Comic Sans MS" panose="030F0702030302020204" pitchFamily="66" charset="0"/>
                </a:rPr>
                <a:t> API calls</a:t>
              </a:r>
              <a:endParaRPr lang="en-US" dirty="0">
                <a:latin typeface="Comic Sans MS" panose="030F0702030302020204" pitchFamily="66" charset="0"/>
              </a:endParaRPr>
            </a:p>
          </p:txBody>
        </p:sp>
        <p:sp>
          <p:nvSpPr>
            <p:cNvPr id="8" name="Rounded Rectangle 7"/>
            <p:cNvSpPr/>
            <p:nvPr/>
          </p:nvSpPr>
          <p:spPr>
            <a:xfrm>
              <a:off x="8833555" y="2968969"/>
              <a:ext cx="20320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mic Sans MS" panose="030F0702030302020204" pitchFamily="66" charset="0"/>
                </a:rPr>
                <a:t>3</a:t>
              </a:r>
              <a:r>
                <a:rPr lang="en-US" dirty="0" smtClean="0">
                  <a:latin typeface="Comic Sans MS" panose="030F0702030302020204" pitchFamily="66" charset="0"/>
                </a:rPr>
                <a:t>. Preprocessing </a:t>
              </a:r>
              <a:r>
                <a:rPr lang="en-US" dirty="0">
                  <a:latin typeface="Comic Sans MS" panose="030F0702030302020204" pitchFamily="66" charset="0"/>
                </a:rPr>
                <a:t>of data</a:t>
              </a:r>
            </a:p>
          </p:txBody>
        </p:sp>
        <p:sp>
          <p:nvSpPr>
            <p:cNvPr id="9" name="Rounded Rectangle 8"/>
            <p:cNvSpPr/>
            <p:nvPr/>
          </p:nvSpPr>
          <p:spPr>
            <a:xfrm>
              <a:off x="8873067" y="1441879"/>
              <a:ext cx="195297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2. Converting data to pandas </a:t>
              </a:r>
              <a:r>
                <a:rPr lang="en-US" dirty="0" err="1" smtClean="0">
                  <a:latin typeface="Comic Sans MS" panose="030F0702030302020204" pitchFamily="66" charset="0"/>
                </a:rPr>
                <a:t>dataframe</a:t>
              </a:r>
              <a:endParaRPr lang="en-US" dirty="0">
                <a:latin typeface="Comic Sans MS" panose="030F0702030302020204" pitchFamily="66" charset="0"/>
              </a:endParaRPr>
            </a:p>
          </p:txBody>
        </p:sp>
        <p:sp>
          <p:nvSpPr>
            <p:cNvPr id="10" name="Rounded Rectangle 9"/>
            <p:cNvSpPr/>
            <p:nvPr/>
          </p:nvSpPr>
          <p:spPr>
            <a:xfrm>
              <a:off x="5926665" y="2968969"/>
              <a:ext cx="2314224"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mic Sans MS" panose="030F0702030302020204" pitchFamily="66" charset="0"/>
                </a:rPr>
                <a:t>4</a:t>
              </a:r>
              <a:r>
                <a:rPr lang="en-US" dirty="0" smtClean="0">
                  <a:latin typeface="Comic Sans MS" panose="030F0702030302020204" pitchFamily="66" charset="0"/>
                </a:rPr>
                <a:t>. Filtering the data to keep only Falcon 9 launches</a:t>
              </a:r>
              <a:endParaRPr lang="en-US" dirty="0">
                <a:latin typeface="Comic Sans MS" panose="030F0702030302020204" pitchFamily="66" charset="0"/>
              </a:endParaRPr>
            </a:p>
          </p:txBody>
        </p:sp>
        <p:sp>
          <p:nvSpPr>
            <p:cNvPr id="11" name="Rounded Rectangle 10"/>
            <p:cNvSpPr/>
            <p:nvPr/>
          </p:nvSpPr>
          <p:spPr>
            <a:xfrm>
              <a:off x="5926665" y="4587954"/>
              <a:ext cx="2314224"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5. Saving the </a:t>
              </a:r>
              <a:r>
                <a:rPr lang="en-US" dirty="0" err="1" smtClean="0">
                  <a:latin typeface="Comic Sans MS" panose="030F0702030302020204" pitchFamily="66" charset="0"/>
                </a:rPr>
                <a:t>dataframe</a:t>
              </a:r>
              <a:r>
                <a:rPr lang="en-US" dirty="0" smtClean="0">
                  <a:latin typeface="Comic Sans MS" panose="030F0702030302020204" pitchFamily="66" charset="0"/>
                </a:rPr>
                <a:t> to a CSV file</a:t>
              </a:r>
              <a:endParaRPr lang="en-US" dirty="0">
                <a:latin typeface="Comic Sans MS" panose="030F0702030302020204" pitchFamily="66" charset="0"/>
              </a:endParaRPr>
            </a:p>
          </p:txBody>
        </p:sp>
        <p:cxnSp>
          <p:nvCxnSpPr>
            <p:cNvPr id="13" name="Straight Arrow Connector 12"/>
            <p:cNvCxnSpPr>
              <a:stCxn id="7" idx="3"/>
              <a:endCxn id="9" idx="1"/>
            </p:cNvCxnSpPr>
            <p:nvPr/>
          </p:nvCxnSpPr>
          <p:spPr>
            <a:xfrm>
              <a:off x="8240888" y="1899079"/>
              <a:ext cx="632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a:endCxn id="8" idx="0"/>
            </p:cNvCxnSpPr>
            <p:nvPr/>
          </p:nvCxnSpPr>
          <p:spPr>
            <a:xfrm>
              <a:off x="9849555" y="2356279"/>
              <a:ext cx="0" cy="61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1"/>
              <a:endCxn id="10" idx="3"/>
            </p:cNvCxnSpPr>
            <p:nvPr/>
          </p:nvCxnSpPr>
          <p:spPr>
            <a:xfrm flipH="1">
              <a:off x="8240889" y="3426169"/>
              <a:ext cx="592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2"/>
              <a:endCxn id="11" idx="0"/>
            </p:cNvCxnSpPr>
            <p:nvPr/>
          </p:nvCxnSpPr>
          <p:spPr>
            <a:xfrm>
              <a:off x="7083777" y="3883369"/>
              <a:ext cx="0" cy="704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53668"/>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19881"/>
            <a:ext cx="4987851" cy="5338119"/>
          </a:xfrm>
          <a:prstGeom prst="rect">
            <a:avLst/>
          </a:prstGeom>
        </p:spPr>
        <p:txBody>
          <a:bodyPr lIns="91440" tIns="45720" rIns="91440" bIns="45720" anchor="t">
            <a:noAutofit/>
          </a:bodyPr>
          <a:lstStyle/>
          <a:p>
            <a:pPr>
              <a:lnSpc>
                <a:spcPct val="100000"/>
              </a:lnSpc>
              <a:spcBef>
                <a:spcPts val="1400"/>
              </a:spcBef>
            </a:pPr>
            <a:r>
              <a:rPr lang="en-US" sz="2000" dirty="0" smtClean="0">
                <a:solidFill>
                  <a:schemeClr val="accent3">
                    <a:lumMod val="25000"/>
                  </a:schemeClr>
                </a:solidFill>
                <a:latin typeface="Comic Sans MS" panose="030F0702030302020204" pitchFamily="66" charset="0"/>
              </a:rPr>
              <a:t>The </a:t>
            </a:r>
            <a:r>
              <a:rPr lang="en-US" sz="2000" dirty="0" err="1" smtClean="0">
                <a:solidFill>
                  <a:schemeClr val="accent3">
                    <a:lumMod val="25000"/>
                  </a:schemeClr>
                </a:solidFill>
                <a:latin typeface="Comic Sans MS" panose="030F0702030302020204" pitchFamily="66" charset="0"/>
              </a:rPr>
              <a:t>BeautifulSoup</a:t>
            </a:r>
            <a:r>
              <a:rPr lang="en-US" sz="2000" dirty="0" smtClean="0">
                <a:solidFill>
                  <a:schemeClr val="accent3">
                    <a:lumMod val="25000"/>
                  </a:schemeClr>
                </a:solidFill>
                <a:latin typeface="Comic Sans MS" panose="030F0702030302020204" pitchFamily="66" charset="0"/>
              </a:rPr>
              <a:t> python library was used to scrap the Wikipedia site for </a:t>
            </a:r>
            <a:r>
              <a:rPr lang="en-US" sz="2000" dirty="0">
                <a:latin typeface="Comic Sans MS" panose="030F0702030302020204" pitchFamily="66" charset="0"/>
              </a:rPr>
              <a:t>Falcon 9 and Falcon Heavy Launches </a:t>
            </a:r>
            <a:r>
              <a:rPr lang="en-US" sz="2000" dirty="0" smtClean="0">
                <a:latin typeface="Comic Sans MS" panose="030F0702030302020204" pitchFamily="66" charset="0"/>
              </a:rPr>
              <a:t>Records.</a:t>
            </a:r>
            <a:endParaRPr lang="en-US" sz="2000" dirty="0">
              <a:solidFill>
                <a:schemeClr val="accent3">
                  <a:lumMod val="25000"/>
                </a:schemeClr>
              </a:solidFill>
              <a:latin typeface="Comic Sans MS" panose="030F0702030302020204" pitchFamily="66" charset="0"/>
            </a:endParaRPr>
          </a:p>
          <a:p>
            <a:pPr>
              <a:lnSpc>
                <a:spcPct val="100000"/>
              </a:lnSpc>
              <a:spcBef>
                <a:spcPts val="1400"/>
              </a:spcBef>
            </a:pPr>
            <a:r>
              <a:rPr lang="en-US" sz="2000" dirty="0" smtClean="0">
                <a:solidFill>
                  <a:schemeClr val="accent3">
                    <a:lumMod val="25000"/>
                  </a:schemeClr>
                </a:solidFill>
                <a:latin typeface="Comic Sans MS" panose="030F0702030302020204" pitchFamily="66" charset="0"/>
              </a:rPr>
              <a:t>The </a:t>
            </a:r>
            <a:r>
              <a:rPr lang="en-US" sz="2000" dirty="0">
                <a:solidFill>
                  <a:schemeClr val="accent3">
                    <a:lumMod val="25000"/>
                  </a:schemeClr>
                </a:solidFill>
                <a:latin typeface="Comic Sans MS" panose="030F0702030302020204" pitchFamily="66" charset="0"/>
              </a:rPr>
              <a:t>link to </a:t>
            </a:r>
            <a:r>
              <a:rPr lang="en-US" sz="2000" dirty="0" smtClean="0">
                <a:solidFill>
                  <a:schemeClr val="accent3">
                    <a:lumMod val="25000"/>
                  </a:schemeClr>
                </a:solidFill>
                <a:latin typeface="Comic Sans MS" panose="030F0702030302020204" pitchFamily="66" charset="0"/>
              </a:rPr>
              <a:t>the GitHub </a:t>
            </a:r>
            <a:r>
              <a:rPr lang="en-US" sz="2000" dirty="0">
                <a:solidFill>
                  <a:schemeClr val="accent3">
                    <a:lumMod val="25000"/>
                  </a:schemeClr>
                </a:solidFill>
                <a:latin typeface="Comic Sans MS" panose="030F0702030302020204" pitchFamily="66" charset="0"/>
              </a:rPr>
              <a:t>repo where the completed web scraping notebook </a:t>
            </a:r>
            <a:r>
              <a:rPr lang="en-US" sz="2000" dirty="0" smtClean="0">
                <a:solidFill>
                  <a:schemeClr val="accent3">
                    <a:lumMod val="25000"/>
                  </a:schemeClr>
                </a:solidFill>
                <a:latin typeface="Comic Sans MS" panose="030F0702030302020204" pitchFamily="66" charset="0"/>
              </a:rPr>
              <a:t>was </a:t>
            </a:r>
            <a:r>
              <a:rPr lang="en-US" sz="2000" dirty="0">
                <a:solidFill>
                  <a:schemeClr val="accent3">
                    <a:lumMod val="25000"/>
                  </a:schemeClr>
                </a:solidFill>
                <a:latin typeface="Comic Sans MS" panose="030F0702030302020204" pitchFamily="66" charset="0"/>
              </a:rPr>
              <a:t>hosted is given below</a:t>
            </a:r>
            <a:r>
              <a:rPr lang="en-US" sz="2000" dirty="0" smtClean="0">
                <a:solidFill>
                  <a:schemeClr val="accent3">
                    <a:lumMod val="25000"/>
                  </a:schemeClr>
                </a:solidFill>
                <a:latin typeface="Comic Sans MS" panose="030F0702030302020204" pitchFamily="66" charset="0"/>
              </a:rPr>
              <a:t>:</a:t>
            </a:r>
            <a:r>
              <a:rPr lang="en-US" sz="2000" dirty="0">
                <a:solidFill>
                  <a:schemeClr val="accent3">
                    <a:lumMod val="25000"/>
                  </a:schemeClr>
                </a:solidFill>
                <a:latin typeface="Comic Sans MS" panose="030F0702030302020204" pitchFamily="66" charset="0"/>
              </a:rPr>
              <a:t> </a:t>
            </a:r>
            <a:r>
              <a:rPr lang="en-US" sz="2000" dirty="0">
                <a:solidFill>
                  <a:schemeClr val="accent3">
                    <a:lumMod val="25000"/>
                  </a:schemeClr>
                </a:solidFill>
                <a:latin typeface="Comic Sans MS" panose="030F0702030302020204" pitchFamily="66" charset="0"/>
                <a:hlinkClick r:id="rId3"/>
              </a:rPr>
              <a:t>https://github.com/OnahPmi/My_Coursera_Repo/blob/aabcfb02e258a6ea82529b526d8daf1ee69238e4/Applied%20Data%20Science%20Capstone%20Project/SpaceX_Falcon_9_First_Stage_Landing_Prediction_(Web_scrapping_records_from_Wikipedia).</a:t>
            </a:r>
            <a:r>
              <a:rPr lang="en-US" sz="2000" dirty="0" smtClean="0">
                <a:solidFill>
                  <a:schemeClr val="accent3">
                    <a:lumMod val="25000"/>
                  </a:schemeClr>
                </a:solidFill>
                <a:latin typeface="Comic Sans MS" panose="030F0702030302020204" pitchFamily="66" charset="0"/>
                <a:hlinkClick r:id="rId3"/>
              </a:rPr>
              <a:t>ipynb</a:t>
            </a:r>
            <a:r>
              <a:rPr lang="en-US" sz="2000" dirty="0" smtClean="0">
                <a:solidFill>
                  <a:schemeClr val="accent3">
                    <a:lumMod val="25000"/>
                  </a:schemeClr>
                </a:solidFill>
                <a:latin typeface="Comic Sans MS" panose="030F0702030302020204" pitchFamily="66"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Group 6"/>
          <p:cNvGrpSpPr/>
          <p:nvPr/>
        </p:nvGrpSpPr>
        <p:grpSpPr>
          <a:xfrm>
            <a:off x="5910261" y="1515762"/>
            <a:ext cx="4938890" cy="4060475"/>
            <a:chOff x="5926665" y="1441879"/>
            <a:chExt cx="4938890" cy="4060475"/>
          </a:xfrm>
        </p:grpSpPr>
        <p:sp>
          <p:nvSpPr>
            <p:cNvPr id="8" name="Rounded Rectangle 7"/>
            <p:cNvSpPr/>
            <p:nvPr/>
          </p:nvSpPr>
          <p:spPr>
            <a:xfrm>
              <a:off x="5926665" y="1441879"/>
              <a:ext cx="2314223"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1. Creating the </a:t>
              </a:r>
              <a:r>
                <a:rPr lang="en-US" dirty="0" err="1" smtClean="0">
                  <a:latin typeface="Comic Sans MS" panose="030F0702030302020204" pitchFamily="66" charset="0"/>
                </a:rPr>
                <a:t>BeautifulSoup</a:t>
              </a:r>
              <a:r>
                <a:rPr lang="en-US" dirty="0" smtClean="0">
                  <a:latin typeface="Comic Sans MS" panose="030F0702030302020204" pitchFamily="66" charset="0"/>
                </a:rPr>
                <a:t> Object</a:t>
              </a:r>
              <a:endParaRPr lang="en-US" dirty="0">
                <a:latin typeface="Comic Sans MS" panose="030F0702030302020204" pitchFamily="66" charset="0"/>
              </a:endParaRPr>
            </a:p>
          </p:txBody>
        </p:sp>
        <p:sp>
          <p:nvSpPr>
            <p:cNvPr id="9" name="Rounded Rectangle 8"/>
            <p:cNvSpPr/>
            <p:nvPr/>
          </p:nvSpPr>
          <p:spPr>
            <a:xfrm>
              <a:off x="8833555" y="2968969"/>
              <a:ext cx="20320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3. Creating the launch dictionary</a:t>
              </a:r>
              <a:endParaRPr lang="en-US" dirty="0">
                <a:latin typeface="Comic Sans MS" panose="030F0702030302020204" pitchFamily="66" charset="0"/>
              </a:endParaRPr>
            </a:p>
          </p:txBody>
        </p:sp>
        <p:sp>
          <p:nvSpPr>
            <p:cNvPr id="10" name="Rounded Rectangle 9"/>
            <p:cNvSpPr/>
            <p:nvPr/>
          </p:nvSpPr>
          <p:spPr>
            <a:xfrm>
              <a:off x="8873067" y="1441879"/>
              <a:ext cx="1952976"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2. Getting the column names</a:t>
              </a:r>
              <a:endParaRPr lang="en-US" dirty="0">
                <a:latin typeface="Comic Sans MS" panose="030F0702030302020204" pitchFamily="66" charset="0"/>
              </a:endParaRPr>
            </a:p>
          </p:txBody>
        </p:sp>
        <p:sp>
          <p:nvSpPr>
            <p:cNvPr id="12" name="Rounded Rectangle 11"/>
            <p:cNvSpPr/>
            <p:nvPr/>
          </p:nvSpPr>
          <p:spPr>
            <a:xfrm>
              <a:off x="5926665" y="2968969"/>
              <a:ext cx="2314224"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4. Converting to pandas </a:t>
              </a:r>
              <a:r>
                <a:rPr lang="en-US" dirty="0" err="1" smtClean="0">
                  <a:latin typeface="Comic Sans MS" panose="030F0702030302020204" pitchFamily="66" charset="0"/>
                </a:rPr>
                <a:t>dataframe</a:t>
              </a:r>
              <a:endParaRPr lang="en-US" dirty="0">
                <a:latin typeface="Comic Sans MS" panose="030F0702030302020204" pitchFamily="66" charset="0"/>
              </a:endParaRPr>
            </a:p>
          </p:txBody>
        </p:sp>
        <p:sp>
          <p:nvSpPr>
            <p:cNvPr id="13" name="Rounded Rectangle 12"/>
            <p:cNvSpPr/>
            <p:nvPr/>
          </p:nvSpPr>
          <p:spPr>
            <a:xfrm>
              <a:off x="5926665" y="4587954"/>
              <a:ext cx="2314224"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Comic Sans MS" panose="030F0702030302020204" pitchFamily="66" charset="0"/>
                </a:rPr>
                <a:t>5. Saving the </a:t>
              </a:r>
              <a:r>
                <a:rPr lang="en-US" dirty="0" err="1" smtClean="0">
                  <a:latin typeface="Comic Sans MS" panose="030F0702030302020204" pitchFamily="66" charset="0"/>
                </a:rPr>
                <a:t>dataframe</a:t>
              </a:r>
              <a:r>
                <a:rPr lang="en-US" dirty="0" smtClean="0">
                  <a:latin typeface="Comic Sans MS" panose="030F0702030302020204" pitchFamily="66" charset="0"/>
                </a:rPr>
                <a:t> to a CSV file</a:t>
              </a:r>
              <a:endParaRPr lang="en-US" dirty="0">
                <a:latin typeface="Comic Sans MS" panose="030F0702030302020204" pitchFamily="66" charset="0"/>
              </a:endParaRPr>
            </a:p>
          </p:txBody>
        </p:sp>
        <p:cxnSp>
          <p:nvCxnSpPr>
            <p:cNvPr id="14" name="Straight Arrow Connector 13"/>
            <p:cNvCxnSpPr>
              <a:stCxn id="8" idx="3"/>
              <a:endCxn id="10" idx="1"/>
            </p:cNvCxnSpPr>
            <p:nvPr/>
          </p:nvCxnSpPr>
          <p:spPr>
            <a:xfrm>
              <a:off x="8240888" y="1899079"/>
              <a:ext cx="6321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9" idx="0"/>
            </p:cNvCxnSpPr>
            <p:nvPr/>
          </p:nvCxnSpPr>
          <p:spPr>
            <a:xfrm>
              <a:off x="9849555" y="2356279"/>
              <a:ext cx="0" cy="61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12" idx="3"/>
            </p:cNvCxnSpPr>
            <p:nvPr/>
          </p:nvCxnSpPr>
          <p:spPr>
            <a:xfrm flipH="1">
              <a:off x="8240889" y="3426169"/>
              <a:ext cx="592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a:endCxn id="13" idx="0"/>
            </p:cNvCxnSpPr>
            <p:nvPr/>
          </p:nvCxnSpPr>
          <p:spPr>
            <a:xfrm>
              <a:off x="7083777" y="3883369"/>
              <a:ext cx="0" cy="704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purl.org/dc/terms/"/>
    <ds:schemaRef ds:uri="155be751-a274-42e8-93fb-f39d3b9bccc8"/>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7197</TotalTime>
  <Words>2568</Words>
  <Application>Microsoft Office PowerPoint</Application>
  <PresentationFormat>Widescreen</PresentationFormat>
  <Paragraphs>446</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Calibri Light</vt:lpstr>
      <vt:lpstr>Comic Sans MS</vt:lpstr>
      <vt:lpstr>Courier New</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Windows User</cp:lastModifiedBy>
  <cp:revision>411</cp:revision>
  <dcterms:created xsi:type="dcterms:W3CDTF">2021-04-29T18:58:34Z</dcterms:created>
  <dcterms:modified xsi:type="dcterms:W3CDTF">2023-03-14T21:14:01Z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